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2">
  <p:sldMasterIdLst>
    <p:sldMasterId id="2147483658" r:id="rId1"/>
  </p:sldMasterIdLst>
  <p:notesMasterIdLst>
    <p:notesMasterId r:id="rId31"/>
  </p:notesMasterIdLst>
  <p:handoutMasterIdLst>
    <p:handoutMasterId r:id="rId32"/>
  </p:handoutMasterIdLst>
  <p:sldIdLst>
    <p:sldId id="277" r:id="rId2"/>
    <p:sldId id="278" r:id="rId3"/>
    <p:sldId id="261" r:id="rId4"/>
    <p:sldId id="279" r:id="rId5"/>
    <p:sldId id="296" r:id="rId6"/>
    <p:sldId id="280" r:id="rId7"/>
    <p:sldId id="265" r:id="rId8"/>
    <p:sldId id="281" r:id="rId9"/>
    <p:sldId id="297" r:id="rId10"/>
    <p:sldId id="298" r:id="rId11"/>
    <p:sldId id="309" r:id="rId12"/>
    <p:sldId id="282" r:id="rId13"/>
    <p:sldId id="284" r:id="rId14"/>
    <p:sldId id="283" r:id="rId15"/>
    <p:sldId id="299" r:id="rId16"/>
    <p:sldId id="300" r:id="rId17"/>
    <p:sldId id="301" r:id="rId18"/>
    <p:sldId id="310" r:id="rId19"/>
    <p:sldId id="302" r:id="rId20"/>
    <p:sldId id="303" r:id="rId21"/>
    <p:sldId id="289" r:id="rId22"/>
    <p:sldId id="290" r:id="rId23"/>
    <p:sldId id="306" r:id="rId24"/>
    <p:sldId id="304" r:id="rId25"/>
    <p:sldId id="305" r:id="rId26"/>
    <p:sldId id="295" r:id="rId27"/>
    <p:sldId id="270" r:id="rId28"/>
    <p:sldId id="308" r:id="rId29"/>
    <p:sldId id="269" r:id="rId3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82" d="100"/>
          <a:sy n="82" d="100"/>
        </p:scale>
        <p:origin x="1502"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5EAC724-B034-4F10-A9E8-56851A79B80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820872BB-3892-4F66-9266-36ADB83FAD5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8B45424-6BAC-416C-8F6C-5F9DE854A36B}" type="datetimeFigureOut">
              <a:rPr lang="en-US" smtClean="0"/>
              <a:t>1/14/2025</a:t>
            </a:fld>
            <a:endParaRPr lang="en-US"/>
          </a:p>
        </p:txBody>
      </p:sp>
      <p:sp>
        <p:nvSpPr>
          <p:cNvPr id="4" name="Footer Placeholder 3">
            <a:extLst>
              <a:ext uri="{FF2B5EF4-FFF2-40B4-BE49-F238E27FC236}">
                <a16:creationId xmlns:a16="http://schemas.microsoft.com/office/drawing/2014/main" id="{0ACA138F-B9BA-4997-B3C2-DA8B17B6D5B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5EE86FBF-0AC4-4904-8ED7-0BD6E9AC71D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E34D737-83BD-4FDE-8CF3-8BC01E7FCF39}" type="slidenum">
              <a:rPr lang="en-US" smtClean="0"/>
              <a:t>‹#›</a:t>
            </a:fld>
            <a:endParaRPr lang="en-US"/>
          </a:p>
        </p:txBody>
      </p:sp>
    </p:spTree>
    <p:extLst>
      <p:ext uri="{BB962C8B-B14F-4D97-AF65-F5344CB8AC3E}">
        <p14:creationId xmlns:p14="http://schemas.microsoft.com/office/powerpoint/2010/main" val="4089073744"/>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733702-C25A-40B9-9167-54BAA79B29B0}" type="datetimeFigureOut">
              <a:rPr lang="en-US" smtClean="0"/>
              <a:t>1/14/2025</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2FC7A4-3D1B-482D-8C9D-7642A2CE3076}" type="slidenum">
              <a:rPr lang="en-US" smtClean="0"/>
              <a:t>‹#›</a:t>
            </a:fld>
            <a:endParaRPr lang="en-US"/>
          </a:p>
        </p:txBody>
      </p:sp>
    </p:spTree>
    <p:extLst>
      <p:ext uri="{BB962C8B-B14F-4D97-AF65-F5344CB8AC3E}">
        <p14:creationId xmlns:p14="http://schemas.microsoft.com/office/powerpoint/2010/main" val="3981926534"/>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264949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Title Onl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Date Placeholder 3">
            <a:extLst>
              <a:ext uri="{FF2B5EF4-FFF2-40B4-BE49-F238E27FC236}">
                <a16:creationId xmlns:a16="http://schemas.microsoft.com/office/drawing/2014/main" id="{4F1F29B1-F2F8-4527-A0B9-5A566F0DB568}"/>
              </a:ext>
            </a:extLst>
          </p:cNvPr>
          <p:cNvSpPr>
            <a:spLocks noGrp="1"/>
          </p:cNvSpPr>
          <p:nvPr>
            <p:ph type="dt" sz="half" idx="10"/>
          </p:nvPr>
        </p:nvSpPr>
        <p:spPr>
          <a:xfrm>
            <a:off x="628650" y="6486007"/>
            <a:ext cx="2057400" cy="365125"/>
          </a:xfrm>
          <a:prstGeom prst="rect">
            <a:avLst/>
          </a:prstGeom>
        </p:spPr>
        <p:txBody>
          <a:bodyPr/>
          <a:lstStyle>
            <a:lvl1pPr>
              <a:defRPr sz="9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fld id="{EEBFCEF3-2DDE-476B-8A96-303EC557333C}" type="datetime1">
              <a:rPr lang="en-US" smtClean="0"/>
              <a:pPr/>
              <a:t>1/14/2025</a:t>
            </a:fld>
            <a:endParaRPr lang="en-US"/>
          </a:p>
        </p:txBody>
      </p:sp>
      <p:sp>
        <p:nvSpPr>
          <p:cNvPr id="7" name="Footer Placeholder 4">
            <a:extLst>
              <a:ext uri="{FF2B5EF4-FFF2-40B4-BE49-F238E27FC236}">
                <a16:creationId xmlns:a16="http://schemas.microsoft.com/office/drawing/2014/main" id="{B1F89192-9608-4DA0-9D58-CE5D74F0161B}"/>
              </a:ext>
            </a:extLst>
          </p:cNvPr>
          <p:cNvSpPr>
            <a:spLocks noGrp="1"/>
          </p:cNvSpPr>
          <p:nvPr>
            <p:ph type="ftr" sz="quarter" idx="11"/>
          </p:nvPr>
        </p:nvSpPr>
        <p:spPr>
          <a:xfrm>
            <a:off x="3028950" y="6486007"/>
            <a:ext cx="3086100" cy="365125"/>
          </a:xfrm>
          <a:prstGeom prst="rect">
            <a:avLst/>
          </a:prstGeom>
        </p:spPr>
        <p:txBody>
          <a:bodyPr/>
          <a:lstStyle>
            <a:lvl1pPr algn="ctr">
              <a:defRPr sz="9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8" name="Slide Number Placeholder 5">
            <a:extLst>
              <a:ext uri="{FF2B5EF4-FFF2-40B4-BE49-F238E27FC236}">
                <a16:creationId xmlns:a16="http://schemas.microsoft.com/office/drawing/2014/main" id="{41300396-45C9-472A-AA37-70408F1C2FAF}"/>
              </a:ext>
            </a:extLst>
          </p:cNvPr>
          <p:cNvSpPr>
            <a:spLocks noGrp="1"/>
          </p:cNvSpPr>
          <p:nvPr>
            <p:ph type="sldNum" sz="quarter" idx="12"/>
          </p:nvPr>
        </p:nvSpPr>
        <p:spPr>
          <a:xfrm>
            <a:off x="6867383" y="6492876"/>
            <a:ext cx="2057400" cy="365125"/>
          </a:xfrm>
          <a:prstGeom prst="rect">
            <a:avLst/>
          </a:prstGeom>
        </p:spPr>
        <p:txBody>
          <a:bodyPr/>
          <a:lstStyle>
            <a:lvl1pPr algn="r">
              <a:defRPr sz="9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
        <p:nvSpPr>
          <p:cNvPr id="9" name="Content Placeholder 4">
            <a:extLst>
              <a:ext uri="{FF2B5EF4-FFF2-40B4-BE49-F238E27FC236}">
                <a16:creationId xmlns:a16="http://schemas.microsoft.com/office/drawing/2014/main" id="{45B855E6-8413-49D5-929E-33A3B3627516}"/>
              </a:ext>
            </a:extLst>
          </p:cNvPr>
          <p:cNvSpPr>
            <a:spLocks noGrp="1"/>
          </p:cNvSpPr>
          <p:nvPr>
            <p:ph sz="quarter" idx="13"/>
          </p:nvPr>
        </p:nvSpPr>
        <p:spPr>
          <a:xfrm>
            <a:off x="3418779" y="1248325"/>
            <a:ext cx="5543550" cy="5205412"/>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itle 8">
            <a:extLst>
              <a:ext uri="{FF2B5EF4-FFF2-40B4-BE49-F238E27FC236}">
                <a16:creationId xmlns:a16="http://schemas.microsoft.com/office/drawing/2014/main" id="{AB6BBE52-BFE6-4B4F-95C1-25C2EB84A64F}"/>
              </a:ext>
            </a:extLst>
          </p:cNvPr>
          <p:cNvSpPr>
            <a:spLocks noGrp="1"/>
          </p:cNvSpPr>
          <p:nvPr>
            <p:ph type="title" hasCustomPrompt="1"/>
          </p:nvPr>
        </p:nvSpPr>
        <p:spPr>
          <a:xfrm>
            <a:off x="3418779" y="404265"/>
            <a:ext cx="5543550" cy="436098"/>
          </a:xfrm>
          <a:prstGeom prst="rect">
            <a:avLst/>
          </a:prstGeom>
        </p:spPr>
        <p:txBody>
          <a:bodyPr/>
          <a:lstStyle>
            <a:lvl1pPr>
              <a:defRPr sz="2100" b="1">
                <a:solidFill>
                  <a:schemeClr val="tx1"/>
                </a:solidFill>
                <a:latin typeface="Lato" panose="020F0502020204030203" pitchFamily="34" charset="0"/>
                <a:ea typeface="Lato" panose="020F0502020204030203" pitchFamily="34" charset="0"/>
                <a:cs typeface="Lato" panose="020F0502020204030203" pitchFamily="34" charset="0"/>
              </a:defRPr>
            </a:lvl1pPr>
          </a:lstStyle>
          <a:p>
            <a:r>
              <a:rPr lang="en-US"/>
              <a:t>Title 5:……………………………………..</a:t>
            </a:r>
          </a:p>
        </p:txBody>
      </p:sp>
    </p:spTree>
    <p:extLst>
      <p:ext uri="{BB962C8B-B14F-4D97-AF65-F5344CB8AC3E}">
        <p14:creationId xmlns:p14="http://schemas.microsoft.com/office/powerpoint/2010/main" val="40754134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1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DB30FC03-A82E-4B34-AE4B-8AC40A0CD5B2}"/>
              </a:ext>
            </a:extLst>
          </p:cNvPr>
          <p:cNvSpPr>
            <a:spLocks noGrp="1"/>
          </p:cNvSpPr>
          <p:nvPr>
            <p:ph type="dt" sz="half" idx="10"/>
          </p:nvPr>
        </p:nvSpPr>
        <p:spPr>
          <a:xfrm>
            <a:off x="628650" y="6565257"/>
            <a:ext cx="2057400" cy="365125"/>
          </a:xfrm>
          <a:prstGeom prst="rect">
            <a:avLst/>
          </a:prstGeom>
        </p:spPr>
        <p:txBody>
          <a:bodyPr/>
          <a:lstStyle>
            <a:lvl1pP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F70EAA40-3A53-4A3D-924A-D38F1059C7D5}" type="datetime1">
              <a:rPr lang="en-US" smtClean="0"/>
              <a:pPr/>
              <a:t>1/14/2025</a:t>
            </a:fld>
            <a:endParaRPr lang="en-US"/>
          </a:p>
        </p:txBody>
      </p:sp>
      <p:sp>
        <p:nvSpPr>
          <p:cNvPr id="5" name="Footer Placeholder 4">
            <a:extLst>
              <a:ext uri="{FF2B5EF4-FFF2-40B4-BE49-F238E27FC236}">
                <a16:creationId xmlns:a16="http://schemas.microsoft.com/office/drawing/2014/main" id="{D149FB7E-C73B-452D-861A-6C73FF59EC96}"/>
              </a:ext>
            </a:extLst>
          </p:cNvPr>
          <p:cNvSpPr>
            <a:spLocks noGrp="1"/>
          </p:cNvSpPr>
          <p:nvPr>
            <p:ph type="ftr" sz="quarter" idx="11"/>
          </p:nvPr>
        </p:nvSpPr>
        <p:spPr>
          <a:xfrm>
            <a:off x="3028950" y="6565257"/>
            <a:ext cx="3086100" cy="365125"/>
          </a:xfrm>
          <a:prstGeom prst="rect">
            <a:avLst/>
          </a:prstGeom>
        </p:spPr>
        <p:txBody>
          <a:bodyPr/>
          <a:lstStyle>
            <a:lvl1pPr algn="ct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6" name="Slide Number Placeholder 5">
            <a:extLst>
              <a:ext uri="{FF2B5EF4-FFF2-40B4-BE49-F238E27FC236}">
                <a16:creationId xmlns:a16="http://schemas.microsoft.com/office/drawing/2014/main" id="{8A5733BD-32DD-483E-A597-B70529CBDA53}"/>
              </a:ext>
            </a:extLst>
          </p:cNvPr>
          <p:cNvSpPr>
            <a:spLocks noGrp="1"/>
          </p:cNvSpPr>
          <p:nvPr>
            <p:ph type="sldNum" sz="quarter" idx="12"/>
          </p:nvPr>
        </p:nvSpPr>
        <p:spPr>
          <a:xfrm>
            <a:off x="6867383" y="6572126"/>
            <a:ext cx="2057400" cy="365125"/>
          </a:xfrm>
          <a:prstGeom prst="rect">
            <a:avLst/>
          </a:prstGeom>
        </p:spPr>
        <p:txBody>
          <a:bodyPr/>
          <a:lstStyle>
            <a:lvl1pPr algn="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dirty="0"/>
          </a:p>
        </p:txBody>
      </p:sp>
      <p:sp>
        <p:nvSpPr>
          <p:cNvPr id="10" name="Title 6">
            <a:extLst>
              <a:ext uri="{FF2B5EF4-FFF2-40B4-BE49-F238E27FC236}">
                <a16:creationId xmlns:a16="http://schemas.microsoft.com/office/drawing/2014/main" id="{44DCE4FD-DEE1-4DE9-A40E-616ACEB2FECC}"/>
              </a:ext>
            </a:extLst>
          </p:cNvPr>
          <p:cNvSpPr>
            <a:spLocks noGrp="1"/>
          </p:cNvSpPr>
          <p:nvPr>
            <p:ph type="title" hasCustomPrompt="1"/>
          </p:nvPr>
        </p:nvSpPr>
        <p:spPr>
          <a:xfrm>
            <a:off x="235077" y="78613"/>
            <a:ext cx="8673846" cy="451739"/>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dirty="0"/>
              <a:t>Title 1: ………………………………………</a:t>
            </a:r>
          </a:p>
        </p:txBody>
      </p:sp>
      <p:sp>
        <p:nvSpPr>
          <p:cNvPr id="11" name="Content Placeholder 8">
            <a:extLst>
              <a:ext uri="{FF2B5EF4-FFF2-40B4-BE49-F238E27FC236}">
                <a16:creationId xmlns:a16="http://schemas.microsoft.com/office/drawing/2014/main" id="{90DFCEB3-810D-48E5-B7BA-1A6C924A64A4}"/>
              </a:ext>
            </a:extLst>
          </p:cNvPr>
          <p:cNvSpPr>
            <a:spLocks noGrp="1"/>
          </p:cNvSpPr>
          <p:nvPr>
            <p:ph sz="quarter" idx="13"/>
          </p:nvPr>
        </p:nvSpPr>
        <p:spPr>
          <a:xfrm>
            <a:off x="235077" y="841247"/>
            <a:ext cx="8674100" cy="5303393"/>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675470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4" name="Date Placeholder 3">
            <a:extLst>
              <a:ext uri="{FF2B5EF4-FFF2-40B4-BE49-F238E27FC236}">
                <a16:creationId xmlns:a16="http://schemas.microsoft.com/office/drawing/2014/main" id="{1D2FCDAA-D1AE-440A-ADEA-98F1ACB06478}"/>
              </a:ext>
            </a:extLst>
          </p:cNvPr>
          <p:cNvSpPr>
            <a:spLocks noGrp="1"/>
          </p:cNvSpPr>
          <p:nvPr>
            <p:ph type="dt" sz="half" idx="10"/>
          </p:nvPr>
        </p:nvSpPr>
        <p:spPr>
          <a:xfrm>
            <a:off x="628650" y="6565257"/>
            <a:ext cx="2057400" cy="365125"/>
          </a:xfrm>
          <a:prstGeom prst="rect">
            <a:avLst/>
          </a:prstGeom>
        </p:spPr>
        <p:txBody>
          <a:bodyPr/>
          <a:lstStyle>
            <a:lvl1pP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F70EAA40-3A53-4A3D-924A-D38F1059C7D5}" type="datetime1">
              <a:rPr lang="en-US" smtClean="0"/>
              <a:pPr/>
              <a:t>1/14/2025</a:t>
            </a:fld>
            <a:endParaRPr lang="en-US"/>
          </a:p>
        </p:txBody>
      </p:sp>
      <p:sp>
        <p:nvSpPr>
          <p:cNvPr id="15" name="Footer Placeholder 4">
            <a:extLst>
              <a:ext uri="{FF2B5EF4-FFF2-40B4-BE49-F238E27FC236}">
                <a16:creationId xmlns:a16="http://schemas.microsoft.com/office/drawing/2014/main" id="{C4186984-389F-440C-BD79-8D1349BD856E}"/>
              </a:ext>
            </a:extLst>
          </p:cNvPr>
          <p:cNvSpPr>
            <a:spLocks noGrp="1"/>
          </p:cNvSpPr>
          <p:nvPr>
            <p:ph type="ftr" sz="quarter" idx="11"/>
          </p:nvPr>
        </p:nvSpPr>
        <p:spPr>
          <a:xfrm>
            <a:off x="3028950" y="6565257"/>
            <a:ext cx="3086100" cy="365125"/>
          </a:xfrm>
          <a:prstGeom prst="rect">
            <a:avLst/>
          </a:prstGeom>
        </p:spPr>
        <p:txBody>
          <a:bodyPr/>
          <a:lstStyle>
            <a:lvl1pPr algn="ct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6" name="Slide Number Placeholder 5">
            <a:extLst>
              <a:ext uri="{FF2B5EF4-FFF2-40B4-BE49-F238E27FC236}">
                <a16:creationId xmlns:a16="http://schemas.microsoft.com/office/drawing/2014/main" id="{5C66723D-7FE6-462E-9733-48764D89B1D4}"/>
              </a:ext>
            </a:extLst>
          </p:cNvPr>
          <p:cNvSpPr>
            <a:spLocks noGrp="1"/>
          </p:cNvSpPr>
          <p:nvPr>
            <p:ph type="sldNum" sz="quarter" idx="12"/>
          </p:nvPr>
        </p:nvSpPr>
        <p:spPr>
          <a:xfrm>
            <a:off x="6867383" y="6572126"/>
            <a:ext cx="2057400" cy="365125"/>
          </a:xfrm>
          <a:prstGeom prst="rect">
            <a:avLst/>
          </a:prstGeom>
        </p:spPr>
        <p:txBody>
          <a:bodyPr/>
          <a:lstStyle>
            <a:lvl1pPr algn="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dirty="0"/>
          </a:p>
        </p:txBody>
      </p:sp>
      <p:sp>
        <p:nvSpPr>
          <p:cNvPr id="17" name="Content Placeholder 2">
            <a:extLst>
              <a:ext uri="{FF2B5EF4-FFF2-40B4-BE49-F238E27FC236}">
                <a16:creationId xmlns:a16="http://schemas.microsoft.com/office/drawing/2014/main" id="{03483232-D29A-4255-9149-0177F8785818}"/>
              </a:ext>
            </a:extLst>
          </p:cNvPr>
          <p:cNvSpPr>
            <a:spLocks noGrp="1"/>
          </p:cNvSpPr>
          <p:nvPr>
            <p:ph sz="half" idx="1"/>
          </p:nvPr>
        </p:nvSpPr>
        <p:spPr>
          <a:xfrm>
            <a:off x="528828" y="1423289"/>
            <a:ext cx="3886200" cy="4351338"/>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Content Placeholder 3">
            <a:extLst>
              <a:ext uri="{FF2B5EF4-FFF2-40B4-BE49-F238E27FC236}">
                <a16:creationId xmlns:a16="http://schemas.microsoft.com/office/drawing/2014/main" id="{A1BAF8AD-67D8-46AD-A292-05589E827344}"/>
              </a:ext>
            </a:extLst>
          </p:cNvPr>
          <p:cNvSpPr>
            <a:spLocks noGrp="1"/>
          </p:cNvSpPr>
          <p:nvPr>
            <p:ph sz="half" idx="2"/>
          </p:nvPr>
        </p:nvSpPr>
        <p:spPr>
          <a:xfrm>
            <a:off x="4572000" y="1423289"/>
            <a:ext cx="3886200" cy="4351338"/>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Title 6">
            <a:extLst>
              <a:ext uri="{FF2B5EF4-FFF2-40B4-BE49-F238E27FC236}">
                <a16:creationId xmlns:a16="http://schemas.microsoft.com/office/drawing/2014/main" id="{EFD61387-9809-4E21-B8EA-93815E5E8F6F}"/>
              </a:ext>
            </a:extLst>
          </p:cNvPr>
          <p:cNvSpPr>
            <a:spLocks noGrp="1"/>
          </p:cNvSpPr>
          <p:nvPr>
            <p:ph type="title" hasCustomPrompt="1"/>
          </p:nvPr>
        </p:nvSpPr>
        <p:spPr>
          <a:xfrm>
            <a:off x="235077" y="78613"/>
            <a:ext cx="8673846" cy="451739"/>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dirty="0"/>
              <a:t>Title 2: ………………………………………</a:t>
            </a:r>
          </a:p>
        </p:txBody>
      </p:sp>
    </p:spTree>
    <p:extLst>
      <p:ext uri="{BB962C8B-B14F-4D97-AF65-F5344CB8AC3E}">
        <p14:creationId xmlns:p14="http://schemas.microsoft.com/office/powerpoint/2010/main" val="3148809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4" name="Date Placeholder 3">
            <a:extLst>
              <a:ext uri="{FF2B5EF4-FFF2-40B4-BE49-F238E27FC236}">
                <a16:creationId xmlns:a16="http://schemas.microsoft.com/office/drawing/2014/main" id="{1D2FCDAA-D1AE-440A-ADEA-98F1ACB06478}"/>
              </a:ext>
            </a:extLst>
          </p:cNvPr>
          <p:cNvSpPr>
            <a:spLocks noGrp="1"/>
          </p:cNvSpPr>
          <p:nvPr>
            <p:ph type="dt" sz="half" idx="10"/>
          </p:nvPr>
        </p:nvSpPr>
        <p:spPr>
          <a:xfrm>
            <a:off x="628650" y="6565257"/>
            <a:ext cx="2057400" cy="365125"/>
          </a:xfrm>
          <a:prstGeom prst="rect">
            <a:avLst/>
          </a:prstGeom>
        </p:spPr>
        <p:txBody>
          <a:bodyPr/>
          <a:lstStyle>
            <a:lvl1pP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F70EAA40-3A53-4A3D-924A-D38F1059C7D5}" type="datetime1">
              <a:rPr lang="en-US" smtClean="0"/>
              <a:pPr/>
              <a:t>1/14/2025</a:t>
            </a:fld>
            <a:endParaRPr lang="en-US"/>
          </a:p>
        </p:txBody>
      </p:sp>
      <p:sp>
        <p:nvSpPr>
          <p:cNvPr id="15" name="Footer Placeholder 4">
            <a:extLst>
              <a:ext uri="{FF2B5EF4-FFF2-40B4-BE49-F238E27FC236}">
                <a16:creationId xmlns:a16="http://schemas.microsoft.com/office/drawing/2014/main" id="{C4186984-389F-440C-BD79-8D1349BD856E}"/>
              </a:ext>
            </a:extLst>
          </p:cNvPr>
          <p:cNvSpPr>
            <a:spLocks noGrp="1"/>
          </p:cNvSpPr>
          <p:nvPr>
            <p:ph type="ftr" sz="quarter" idx="11"/>
          </p:nvPr>
        </p:nvSpPr>
        <p:spPr>
          <a:xfrm>
            <a:off x="3028950" y="6565257"/>
            <a:ext cx="3086100" cy="365125"/>
          </a:xfrm>
          <a:prstGeom prst="rect">
            <a:avLst/>
          </a:prstGeom>
        </p:spPr>
        <p:txBody>
          <a:bodyPr/>
          <a:lstStyle>
            <a:lvl1pPr algn="ct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6" name="Slide Number Placeholder 5">
            <a:extLst>
              <a:ext uri="{FF2B5EF4-FFF2-40B4-BE49-F238E27FC236}">
                <a16:creationId xmlns:a16="http://schemas.microsoft.com/office/drawing/2014/main" id="{5C66723D-7FE6-462E-9733-48764D89B1D4}"/>
              </a:ext>
            </a:extLst>
          </p:cNvPr>
          <p:cNvSpPr>
            <a:spLocks noGrp="1"/>
          </p:cNvSpPr>
          <p:nvPr>
            <p:ph type="sldNum" sz="quarter" idx="12"/>
          </p:nvPr>
        </p:nvSpPr>
        <p:spPr>
          <a:xfrm>
            <a:off x="6867383" y="6572126"/>
            <a:ext cx="2057400" cy="365125"/>
          </a:xfrm>
          <a:prstGeom prst="rect">
            <a:avLst/>
          </a:prstGeom>
        </p:spPr>
        <p:txBody>
          <a:bodyPr/>
          <a:lstStyle>
            <a:lvl1pPr algn="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dirty="0"/>
          </a:p>
        </p:txBody>
      </p:sp>
      <p:sp>
        <p:nvSpPr>
          <p:cNvPr id="17" name="Content Placeholder 2">
            <a:extLst>
              <a:ext uri="{FF2B5EF4-FFF2-40B4-BE49-F238E27FC236}">
                <a16:creationId xmlns:a16="http://schemas.microsoft.com/office/drawing/2014/main" id="{03483232-D29A-4255-9149-0177F8785818}"/>
              </a:ext>
            </a:extLst>
          </p:cNvPr>
          <p:cNvSpPr>
            <a:spLocks noGrp="1"/>
          </p:cNvSpPr>
          <p:nvPr>
            <p:ph sz="half" idx="1"/>
          </p:nvPr>
        </p:nvSpPr>
        <p:spPr>
          <a:xfrm>
            <a:off x="528828" y="1423289"/>
            <a:ext cx="3886200" cy="4351338"/>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Content Placeholder 3">
            <a:extLst>
              <a:ext uri="{FF2B5EF4-FFF2-40B4-BE49-F238E27FC236}">
                <a16:creationId xmlns:a16="http://schemas.microsoft.com/office/drawing/2014/main" id="{A1BAF8AD-67D8-46AD-A292-05589E827344}"/>
              </a:ext>
            </a:extLst>
          </p:cNvPr>
          <p:cNvSpPr>
            <a:spLocks noGrp="1"/>
          </p:cNvSpPr>
          <p:nvPr>
            <p:ph sz="half" idx="2"/>
          </p:nvPr>
        </p:nvSpPr>
        <p:spPr>
          <a:xfrm>
            <a:off x="4572000" y="1423289"/>
            <a:ext cx="3886200" cy="4351338"/>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Title 6">
            <a:extLst>
              <a:ext uri="{FF2B5EF4-FFF2-40B4-BE49-F238E27FC236}">
                <a16:creationId xmlns:a16="http://schemas.microsoft.com/office/drawing/2014/main" id="{EFD61387-9809-4E21-B8EA-93815E5E8F6F}"/>
              </a:ext>
            </a:extLst>
          </p:cNvPr>
          <p:cNvSpPr>
            <a:spLocks noGrp="1"/>
          </p:cNvSpPr>
          <p:nvPr>
            <p:ph type="title" hasCustomPrompt="1"/>
          </p:nvPr>
        </p:nvSpPr>
        <p:spPr>
          <a:xfrm>
            <a:off x="235077" y="78613"/>
            <a:ext cx="8673846" cy="451739"/>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dirty="0"/>
              <a:t>Title 4: ………………………………………</a:t>
            </a:r>
          </a:p>
        </p:txBody>
      </p:sp>
    </p:spTree>
    <p:extLst>
      <p:ext uri="{BB962C8B-B14F-4D97-AF65-F5344CB8AC3E}">
        <p14:creationId xmlns:p14="http://schemas.microsoft.com/office/powerpoint/2010/main" val="13534025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Blan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 name="Title 6">
            <a:extLst>
              <a:ext uri="{FF2B5EF4-FFF2-40B4-BE49-F238E27FC236}">
                <a16:creationId xmlns:a16="http://schemas.microsoft.com/office/drawing/2014/main" id="{74BADCE4-794A-4B69-9AB7-3D794A1F9A49}"/>
              </a:ext>
            </a:extLst>
          </p:cNvPr>
          <p:cNvSpPr>
            <a:spLocks noGrp="1"/>
          </p:cNvSpPr>
          <p:nvPr>
            <p:ph type="title" hasCustomPrompt="1"/>
          </p:nvPr>
        </p:nvSpPr>
        <p:spPr>
          <a:xfrm>
            <a:off x="235077" y="78613"/>
            <a:ext cx="8673846" cy="451739"/>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dirty="0"/>
              <a:t>Title 6: ………………………………………</a:t>
            </a:r>
          </a:p>
        </p:txBody>
      </p:sp>
      <p:sp>
        <p:nvSpPr>
          <p:cNvPr id="14" name="Content Placeholder 2">
            <a:extLst>
              <a:ext uri="{FF2B5EF4-FFF2-40B4-BE49-F238E27FC236}">
                <a16:creationId xmlns:a16="http://schemas.microsoft.com/office/drawing/2014/main" id="{38375D86-D290-4003-A314-C916116C4238}"/>
              </a:ext>
            </a:extLst>
          </p:cNvPr>
          <p:cNvSpPr>
            <a:spLocks noGrp="1"/>
          </p:cNvSpPr>
          <p:nvPr>
            <p:ph sz="half" idx="1"/>
          </p:nvPr>
        </p:nvSpPr>
        <p:spPr>
          <a:xfrm>
            <a:off x="595884" y="1533017"/>
            <a:ext cx="3886200" cy="4351338"/>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Content Placeholder 3">
            <a:extLst>
              <a:ext uri="{FF2B5EF4-FFF2-40B4-BE49-F238E27FC236}">
                <a16:creationId xmlns:a16="http://schemas.microsoft.com/office/drawing/2014/main" id="{FB62406B-26DB-4A01-B048-1F2C7540F82F}"/>
              </a:ext>
            </a:extLst>
          </p:cNvPr>
          <p:cNvSpPr>
            <a:spLocks noGrp="1"/>
          </p:cNvSpPr>
          <p:nvPr>
            <p:ph sz="half" idx="2"/>
          </p:nvPr>
        </p:nvSpPr>
        <p:spPr>
          <a:xfrm>
            <a:off x="4639056" y="1533017"/>
            <a:ext cx="3886200" cy="4351338"/>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Date Placeholder 3">
            <a:extLst>
              <a:ext uri="{FF2B5EF4-FFF2-40B4-BE49-F238E27FC236}">
                <a16:creationId xmlns:a16="http://schemas.microsoft.com/office/drawing/2014/main" id="{A52862E5-D8E1-49BF-8D1B-BF0ED6579EA7}"/>
              </a:ext>
            </a:extLst>
          </p:cNvPr>
          <p:cNvSpPr>
            <a:spLocks noGrp="1"/>
          </p:cNvSpPr>
          <p:nvPr>
            <p:ph type="dt" sz="half" idx="10"/>
          </p:nvPr>
        </p:nvSpPr>
        <p:spPr>
          <a:xfrm>
            <a:off x="628650" y="6565257"/>
            <a:ext cx="2057400" cy="365125"/>
          </a:xfrm>
          <a:prstGeom prst="rect">
            <a:avLst/>
          </a:prstGeom>
        </p:spPr>
        <p:txBody>
          <a:bodyPr/>
          <a:lstStyle>
            <a:lvl1pPr>
              <a:defRPr sz="1200" b="1">
                <a:solidFill>
                  <a:schemeClr val="accent1">
                    <a:lumMod val="50000"/>
                  </a:schemeClr>
                </a:solidFill>
                <a:latin typeface="Lato" panose="020F0502020204030203" pitchFamily="34" charset="0"/>
                <a:ea typeface="Lato" panose="020F0502020204030203" pitchFamily="34" charset="0"/>
                <a:cs typeface="Lato" panose="020F0502020204030203" pitchFamily="34" charset="0"/>
              </a:defRPr>
            </a:lvl1pPr>
          </a:lstStyle>
          <a:p>
            <a:fld id="{F70EAA40-3A53-4A3D-924A-D38F1059C7D5}" type="datetime1">
              <a:rPr lang="en-US" smtClean="0"/>
              <a:pPr/>
              <a:t>1/14/2025</a:t>
            </a:fld>
            <a:endParaRPr lang="en-US"/>
          </a:p>
        </p:txBody>
      </p:sp>
      <p:sp>
        <p:nvSpPr>
          <p:cNvPr id="17" name="Footer Placeholder 4">
            <a:extLst>
              <a:ext uri="{FF2B5EF4-FFF2-40B4-BE49-F238E27FC236}">
                <a16:creationId xmlns:a16="http://schemas.microsoft.com/office/drawing/2014/main" id="{591AAF74-01FB-49A8-9375-959140F1D0E6}"/>
              </a:ext>
            </a:extLst>
          </p:cNvPr>
          <p:cNvSpPr>
            <a:spLocks noGrp="1"/>
          </p:cNvSpPr>
          <p:nvPr>
            <p:ph type="ftr" sz="quarter" idx="11"/>
          </p:nvPr>
        </p:nvSpPr>
        <p:spPr>
          <a:xfrm>
            <a:off x="3028950" y="6565257"/>
            <a:ext cx="3086100" cy="365125"/>
          </a:xfrm>
          <a:prstGeom prst="rect">
            <a:avLst/>
          </a:prstGeom>
        </p:spPr>
        <p:txBody>
          <a:bodyPr/>
          <a:lstStyle>
            <a:lvl1pPr algn="ctr">
              <a:defRPr sz="1200" b="1">
                <a:solidFill>
                  <a:schemeClr val="accent1">
                    <a:lumMod val="50000"/>
                  </a:schemeClr>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8" name="Slide Number Placeholder 5">
            <a:extLst>
              <a:ext uri="{FF2B5EF4-FFF2-40B4-BE49-F238E27FC236}">
                <a16:creationId xmlns:a16="http://schemas.microsoft.com/office/drawing/2014/main" id="{BBF4BC2F-980C-499D-A4B9-E7CD3D44754C}"/>
              </a:ext>
            </a:extLst>
          </p:cNvPr>
          <p:cNvSpPr>
            <a:spLocks noGrp="1"/>
          </p:cNvSpPr>
          <p:nvPr>
            <p:ph type="sldNum" sz="quarter" idx="12"/>
          </p:nvPr>
        </p:nvSpPr>
        <p:spPr>
          <a:xfrm>
            <a:off x="6867383" y="6572126"/>
            <a:ext cx="2057400" cy="365125"/>
          </a:xfrm>
          <a:prstGeom prst="rect">
            <a:avLst/>
          </a:prstGeom>
        </p:spPr>
        <p:txBody>
          <a:bodyPr/>
          <a:lstStyle>
            <a:lvl1pPr algn="r">
              <a:defRPr sz="1200" b="1">
                <a:solidFill>
                  <a:schemeClr val="accent1">
                    <a:lumMod val="50000"/>
                  </a:schemeClr>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dirty="0"/>
          </a:p>
        </p:txBody>
      </p:sp>
    </p:spTree>
    <p:extLst>
      <p:ext uri="{BB962C8B-B14F-4D97-AF65-F5344CB8AC3E}">
        <p14:creationId xmlns:p14="http://schemas.microsoft.com/office/powerpoint/2010/main" val="39385406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Comparis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Date Placeholder 3">
            <a:extLst>
              <a:ext uri="{FF2B5EF4-FFF2-40B4-BE49-F238E27FC236}">
                <a16:creationId xmlns:a16="http://schemas.microsoft.com/office/drawing/2014/main" id="{007929A3-17ED-41F3-AD36-819BC9DFBCB6}"/>
              </a:ext>
            </a:extLst>
          </p:cNvPr>
          <p:cNvSpPr>
            <a:spLocks noGrp="1"/>
          </p:cNvSpPr>
          <p:nvPr>
            <p:ph type="dt" sz="half" idx="10"/>
          </p:nvPr>
        </p:nvSpPr>
        <p:spPr>
          <a:xfrm>
            <a:off x="628650" y="6565257"/>
            <a:ext cx="2057400" cy="365125"/>
          </a:xfrm>
          <a:prstGeom prst="rect">
            <a:avLst/>
          </a:prstGeom>
        </p:spPr>
        <p:txBody>
          <a:bodyPr/>
          <a:lstStyle>
            <a:lvl1pP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F70EAA40-3A53-4A3D-924A-D38F1059C7D5}" type="datetime1">
              <a:rPr lang="en-US" smtClean="0"/>
              <a:pPr/>
              <a:t>1/14/2025</a:t>
            </a:fld>
            <a:endParaRPr lang="en-US"/>
          </a:p>
        </p:txBody>
      </p:sp>
      <p:sp>
        <p:nvSpPr>
          <p:cNvPr id="8" name="Footer Placeholder 4">
            <a:extLst>
              <a:ext uri="{FF2B5EF4-FFF2-40B4-BE49-F238E27FC236}">
                <a16:creationId xmlns:a16="http://schemas.microsoft.com/office/drawing/2014/main" id="{4973EE95-672F-4E5A-A918-2F51DB2C3ACB}"/>
              </a:ext>
            </a:extLst>
          </p:cNvPr>
          <p:cNvSpPr>
            <a:spLocks noGrp="1"/>
          </p:cNvSpPr>
          <p:nvPr>
            <p:ph type="ftr" sz="quarter" idx="11"/>
          </p:nvPr>
        </p:nvSpPr>
        <p:spPr>
          <a:xfrm>
            <a:off x="3028950" y="6565257"/>
            <a:ext cx="3086100" cy="365125"/>
          </a:xfrm>
          <a:prstGeom prst="rect">
            <a:avLst/>
          </a:prstGeom>
        </p:spPr>
        <p:txBody>
          <a:bodyPr/>
          <a:lstStyle>
            <a:lvl1pPr algn="ct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endParaRPr lang="en-US" dirty="0"/>
          </a:p>
        </p:txBody>
      </p:sp>
      <p:sp>
        <p:nvSpPr>
          <p:cNvPr id="9" name="Slide Number Placeholder 5">
            <a:extLst>
              <a:ext uri="{FF2B5EF4-FFF2-40B4-BE49-F238E27FC236}">
                <a16:creationId xmlns:a16="http://schemas.microsoft.com/office/drawing/2014/main" id="{2B17F6F6-0CA3-4D52-AA3D-7CF8ADE793B6}"/>
              </a:ext>
            </a:extLst>
          </p:cNvPr>
          <p:cNvSpPr>
            <a:spLocks noGrp="1"/>
          </p:cNvSpPr>
          <p:nvPr>
            <p:ph type="sldNum" sz="quarter" idx="12"/>
          </p:nvPr>
        </p:nvSpPr>
        <p:spPr>
          <a:xfrm>
            <a:off x="6867383" y="6572126"/>
            <a:ext cx="2057400" cy="365125"/>
          </a:xfrm>
          <a:prstGeom prst="rect">
            <a:avLst/>
          </a:prstGeom>
        </p:spPr>
        <p:txBody>
          <a:bodyPr/>
          <a:lstStyle>
            <a:lvl1pPr algn="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dirty="0"/>
          </a:p>
        </p:txBody>
      </p:sp>
      <p:sp>
        <p:nvSpPr>
          <p:cNvPr id="11" name="Title 6">
            <a:extLst>
              <a:ext uri="{FF2B5EF4-FFF2-40B4-BE49-F238E27FC236}">
                <a16:creationId xmlns:a16="http://schemas.microsoft.com/office/drawing/2014/main" id="{943CD72D-5295-43E4-B175-0EA61084ADC7}"/>
              </a:ext>
            </a:extLst>
          </p:cNvPr>
          <p:cNvSpPr>
            <a:spLocks noGrp="1"/>
          </p:cNvSpPr>
          <p:nvPr>
            <p:ph type="title" hasCustomPrompt="1"/>
          </p:nvPr>
        </p:nvSpPr>
        <p:spPr>
          <a:xfrm>
            <a:off x="235077" y="78613"/>
            <a:ext cx="8673846" cy="451739"/>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dirty="0"/>
              <a:t>Title 7: ………………………………………</a:t>
            </a:r>
          </a:p>
        </p:txBody>
      </p:sp>
      <p:sp>
        <p:nvSpPr>
          <p:cNvPr id="16" name="Text Placeholder 11">
            <a:extLst>
              <a:ext uri="{FF2B5EF4-FFF2-40B4-BE49-F238E27FC236}">
                <a16:creationId xmlns:a16="http://schemas.microsoft.com/office/drawing/2014/main" id="{0C9A3A79-B187-4A33-8EBB-92ECD8BA3C59}"/>
              </a:ext>
            </a:extLst>
          </p:cNvPr>
          <p:cNvSpPr>
            <a:spLocks noGrp="1"/>
          </p:cNvSpPr>
          <p:nvPr>
            <p:ph type="body" sz="quarter" idx="13"/>
          </p:nvPr>
        </p:nvSpPr>
        <p:spPr>
          <a:xfrm>
            <a:off x="234950" y="1227550"/>
            <a:ext cx="8674100" cy="4868449"/>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2342310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Blan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 name="Title 6">
            <a:extLst>
              <a:ext uri="{FF2B5EF4-FFF2-40B4-BE49-F238E27FC236}">
                <a16:creationId xmlns:a16="http://schemas.microsoft.com/office/drawing/2014/main" id="{74BADCE4-794A-4B69-9AB7-3D794A1F9A49}"/>
              </a:ext>
            </a:extLst>
          </p:cNvPr>
          <p:cNvSpPr>
            <a:spLocks noGrp="1"/>
          </p:cNvSpPr>
          <p:nvPr>
            <p:ph type="title" hasCustomPrompt="1"/>
          </p:nvPr>
        </p:nvSpPr>
        <p:spPr>
          <a:xfrm>
            <a:off x="235077" y="78613"/>
            <a:ext cx="8673846" cy="451739"/>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dirty="0"/>
              <a:t>Title 8: ………………………………………</a:t>
            </a:r>
          </a:p>
        </p:txBody>
      </p:sp>
      <p:sp>
        <p:nvSpPr>
          <p:cNvPr id="14" name="Content Placeholder 2">
            <a:extLst>
              <a:ext uri="{FF2B5EF4-FFF2-40B4-BE49-F238E27FC236}">
                <a16:creationId xmlns:a16="http://schemas.microsoft.com/office/drawing/2014/main" id="{38375D86-D290-4003-A314-C916116C4238}"/>
              </a:ext>
            </a:extLst>
          </p:cNvPr>
          <p:cNvSpPr>
            <a:spLocks noGrp="1"/>
          </p:cNvSpPr>
          <p:nvPr>
            <p:ph sz="half" idx="1"/>
          </p:nvPr>
        </p:nvSpPr>
        <p:spPr>
          <a:xfrm>
            <a:off x="595884" y="1533017"/>
            <a:ext cx="3886200" cy="4351338"/>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Content Placeholder 3">
            <a:extLst>
              <a:ext uri="{FF2B5EF4-FFF2-40B4-BE49-F238E27FC236}">
                <a16:creationId xmlns:a16="http://schemas.microsoft.com/office/drawing/2014/main" id="{FB62406B-26DB-4A01-B048-1F2C7540F82F}"/>
              </a:ext>
            </a:extLst>
          </p:cNvPr>
          <p:cNvSpPr>
            <a:spLocks noGrp="1"/>
          </p:cNvSpPr>
          <p:nvPr>
            <p:ph sz="half" idx="2"/>
          </p:nvPr>
        </p:nvSpPr>
        <p:spPr>
          <a:xfrm>
            <a:off x="4639056" y="1533017"/>
            <a:ext cx="3886200" cy="4351338"/>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Date Placeholder 3">
            <a:extLst>
              <a:ext uri="{FF2B5EF4-FFF2-40B4-BE49-F238E27FC236}">
                <a16:creationId xmlns:a16="http://schemas.microsoft.com/office/drawing/2014/main" id="{A52862E5-D8E1-49BF-8D1B-BF0ED6579EA7}"/>
              </a:ext>
            </a:extLst>
          </p:cNvPr>
          <p:cNvSpPr>
            <a:spLocks noGrp="1"/>
          </p:cNvSpPr>
          <p:nvPr>
            <p:ph type="dt" sz="half" idx="10"/>
          </p:nvPr>
        </p:nvSpPr>
        <p:spPr>
          <a:xfrm>
            <a:off x="628650" y="6565257"/>
            <a:ext cx="2057400" cy="365125"/>
          </a:xfrm>
          <a:prstGeom prst="rect">
            <a:avLst/>
          </a:prstGeom>
        </p:spPr>
        <p:txBody>
          <a:bodyPr/>
          <a:lstStyle>
            <a:lvl1pP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F70EAA40-3A53-4A3D-924A-D38F1059C7D5}" type="datetime1">
              <a:rPr lang="en-US" smtClean="0"/>
              <a:pPr/>
              <a:t>1/14/2025</a:t>
            </a:fld>
            <a:endParaRPr lang="en-US"/>
          </a:p>
        </p:txBody>
      </p:sp>
      <p:sp>
        <p:nvSpPr>
          <p:cNvPr id="17" name="Footer Placeholder 4">
            <a:extLst>
              <a:ext uri="{FF2B5EF4-FFF2-40B4-BE49-F238E27FC236}">
                <a16:creationId xmlns:a16="http://schemas.microsoft.com/office/drawing/2014/main" id="{591AAF74-01FB-49A8-9375-959140F1D0E6}"/>
              </a:ext>
            </a:extLst>
          </p:cNvPr>
          <p:cNvSpPr>
            <a:spLocks noGrp="1"/>
          </p:cNvSpPr>
          <p:nvPr>
            <p:ph type="ftr" sz="quarter" idx="11"/>
          </p:nvPr>
        </p:nvSpPr>
        <p:spPr>
          <a:xfrm>
            <a:off x="3028950" y="6565257"/>
            <a:ext cx="3086100" cy="365125"/>
          </a:xfrm>
          <a:prstGeom prst="rect">
            <a:avLst/>
          </a:prstGeom>
        </p:spPr>
        <p:txBody>
          <a:bodyPr/>
          <a:lstStyle>
            <a:lvl1pPr algn="ct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8" name="Slide Number Placeholder 5">
            <a:extLst>
              <a:ext uri="{FF2B5EF4-FFF2-40B4-BE49-F238E27FC236}">
                <a16:creationId xmlns:a16="http://schemas.microsoft.com/office/drawing/2014/main" id="{BBF4BC2F-980C-499D-A4B9-E7CD3D44754C}"/>
              </a:ext>
            </a:extLst>
          </p:cNvPr>
          <p:cNvSpPr>
            <a:spLocks noGrp="1"/>
          </p:cNvSpPr>
          <p:nvPr>
            <p:ph type="sldNum" sz="quarter" idx="12"/>
          </p:nvPr>
        </p:nvSpPr>
        <p:spPr>
          <a:xfrm>
            <a:off x="6867383" y="6572126"/>
            <a:ext cx="2057400" cy="365125"/>
          </a:xfrm>
          <a:prstGeom prst="rect">
            <a:avLst/>
          </a:prstGeom>
        </p:spPr>
        <p:txBody>
          <a:bodyPr/>
          <a:lstStyle>
            <a:lvl1pPr algn="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dirty="0"/>
          </a:p>
        </p:txBody>
      </p:sp>
    </p:spTree>
    <p:extLst>
      <p:ext uri="{BB962C8B-B14F-4D97-AF65-F5344CB8AC3E}">
        <p14:creationId xmlns:p14="http://schemas.microsoft.com/office/powerpoint/2010/main" val="16290188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Comparis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Date Placeholder 3">
            <a:extLst>
              <a:ext uri="{FF2B5EF4-FFF2-40B4-BE49-F238E27FC236}">
                <a16:creationId xmlns:a16="http://schemas.microsoft.com/office/drawing/2014/main" id="{007929A3-17ED-41F3-AD36-819BC9DFBCB6}"/>
              </a:ext>
            </a:extLst>
          </p:cNvPr>
          <p:cNvSpPr>
            <a:spLocks noGrp="1"/>
          </p:cNvSpPr>
          <p:nvPr>
            <p:ph type="dt" sz="half" idx="10"/>
          </p:nvPr>
        </p:nvSpPr>
        <p:spPr>
          <a:xfrm>
            <a:off x="628650" y="6565257"/>
            <a:ext cx="2057400" cy="365125"/>
          </a:xfrm>
          <a:prstGeom prst="rect">
            <a:avLst/>
          </a:prstGeom>
        </p:spPr>
        <p:txBody>
          <a:bodyPr/>
          <a:lstStyle>
            <a:lvl1pP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F70EAA40-3A53-4A3D-924A-D38F1059C7D5}" type="datetime1">
              <a:rPr lang="en-US" smtClean="0"/>
              <a:pPr/>
              <a:t>1/14/2025</a:t>
            </a:fld>
            <a:endParaRPr lang="en-US"/>
          </a:p>
        </p:txBody>
      </p:sp>
      <p:sp>
        <p:nvSpPr>
          <p:cNvPr id="8" name="Footer Placeholder 4">
            <a:extLst>
              <a:ext uri="{FF2B5EF4-FFF2-40B4-BE49-F238E27FC236}">
                <a16:creationId xmlns:a16="http://schemas.microsoft.com/office/drawing/2014/main" id="{4973EE95-672F-4E5A-A918-2F51DB2C3ACB}"/>
              </a:ext>
            </a:extLst>
          </p:cNvPr>
          <p:cNvSpPr>
            <a:spLocks noGrp="1"/>
          </p:cNvSpPr>
          <p:nvPr>
            <p:ph type="ftr" sz="quarter" idx="11"/>
          </p:nvPr>
        </p:nvSpPr>
        <p:spPr>
          <a:xfrm>
            <a:off x="3028950" y="6565257"/>
            <a:ext cx="3086100" cy="365125"/>
          </a:xfrm>
          <a:prstGeom prst="rect">
            <a:avLst/>
          </a:prstGeom>
        </p:spPr>
        <p:txBody>
          <a:bodyPr/>
          <a:lstStyle>
            <a:lvl1pPr algn="ct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9" name="Slide Number Placeholder 5">
            <a:extLst>
              <a:ext uri="{FF2B5EF4-FFF2-40B4-BE49-F238E27FC236}">
                <a16:creationId xmlns:a16="http://schemas.microsoft.com/office/drawing/2014/main" id="{2B17F6F6-0CA3-4D52-AA3D-7CF8ADE793B6}"/>
              </a:ext>
            </a:extLst>
          </p:cNvPr>
          <p:cNvSpPr>
            <a:spLocks noGrp="1"/>
          </p:cNvSpPr>
          <p:nvPr>
            <p:ph type="sldNum" sz="quarter" idx="12"/>
          </p:nvPr>
        </p:nvSpPr>
        <p:spPr>
          <a:xfrm>
            <a:off x="6867383" y="6572126"/>
            <a:ext cx="2057400" cy="365125"/>
          </a:xfrm>
          <a:prstGeom prst="rect">
            <a:avLst/>
          </a:prstGeom>
        </p:spPr>
        <p:txBody>
          <a:bodyPr/>
          <a:lstStyle>
            <a:lvl1pPr algn="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dirty="0"/>
          </a:p>
        </p:txBody>
      </p:sp>
      <p:sp>
        <p:nvSpPr>
          <p:cNvPr id="11" name="Title 6">
            <a:extLst>
              <a:ext uri="{FF2B5EF4-FFF2-40B4-BE49-F238E27FC236}">
                <a16:creationId xmlns:a16="http://schemas.microsoft.com/office/drawing/2014/main" id="{943CD72D-5295-43E4-B175-0EA61084ADC7}"/>
              </a:ext>
            </a:extLst>
          </p:cNvPr>
          <p:cNvSpPr>
            <a:spLocks noGrp="1"/>
          </p:cNvSpPr>
          <p:nvPr>
            <p:ph type="title" hasCustomPrompt="1"/>
          </p:nvPr>
        </p:nvSpPr>
        <p:spPr>
          <a:xfrm>
            <a:off x="235077" y="78613"/>
            <a:ext cx="8673846" cy="451739"/>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dirty="0"/>
              <a:t>Title 9: ………………………………………</a:t>
            </a:r>
          </a:p>
        </p:txBody>
      </p:sp>
      <p:sp>
        <p:nvSpPr>
          <p:cNvPr id="16" name="Text Placeholder 11">
            <a:extLst>
              <a:ext uri="{FF2B5EF4-FFF2-40B4-BE49-F238E27FC236}">
                <a16:creationId xmlns:a16="http://schemas.microsoft.com/office/drawing/2014/main" id="{0C9A3A79-B187-4A33-8EBB-92ECD8BA3C59}"/>
              </a:ext>
            </a:extLst>
          </p:cNvPr>
          <p:cNvSpPr>
            <a:spLocks noGrp="1"/>
          </p:cNvSpPr>
          <p:nvPr>
            <p:ph type="body" sz="quarter" idx="13"/>
          </p:nvPr>
        </p:nvSpPr>
        <p:spPr>
          <a:xfrm>
            <a:off x="234950" y="1164920"/>
            <a:ext cx="8674100" cy="4931079"/>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664829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1_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Date Placeholder 3">
            <a:extLst>
              <a:ext uri="{FF2B5EF4-FFF2-40B4-BE49-F238E27FC236}">
                <a16:creationId xmlns:a16="http://schemas.microsoft.com/office/drawing/2014/main" id="{76EAE966-F590-4BAF-A55B-75735FCC661F}"/>
              </a:ext>
            </a:extLst>
          </p:cNvPr>
          <p:cNvSpPr>
            <a:spLocks noGrp="1"/>
          </p:cNvSpPr>
          <p:nvPr>
            <p:ph type="dt" sz="half" idx="10"/>
          </p:nvPr>
        </p:nvSpPr>
        <p:spPr>
          <a:xfrm>
            <a:off x="628650" y="6565257"/>
            <a:ext cx="2057400" cy="365125"/>
          </a:xfrm>
          <a:prstGeom prst="rect">
            <a:avLst/>
          </a:prstGeom>
        </p:spPr>
        <p:txBody>
          <a:bodyPr/>
          <a:lstStyle>
            <a:lvl1pPr>
              <a:defRPr sz="1200" b="1">
                <a:solidFill>
                  <a:schemeClr val="bg1">
                    <a:lumMod val="95000"/>
                  </a:schemeClr>
                </a:solidFill>
                <a:latin typeface="Lato" panose="020F0502020204030203" pitchFamily="34" charset="0"/>
                <a:ea typeface="Lato" panose="020F0502020204030203" pitchFamily="34" charset="0"/>
                <a:cs typeface="Lato" panose="020F0502020204030203" pitchFamily="34" charset="0"/>
              </a:defRPr>
            </a:lvl1pPr>
          </a:lstStyle>
          <a:p>
            <a:fld id="{F70EAA40-3A53-4A3D-924A-D38F1059C7D5}" type="datetime1">
              <a:rPr lang="en-US" smtClean="0"/>
              <a:pPr/>
              <a:t>1/14/2025</a:t>
            </a:fld>
            <a:endParaRPr lang="en-US"/>
          </a:p>
        </p:txBody>
      </p:sp>
      <p:sp>
        <p:nvSpPr>
          <p:cNvPr id="6" name="Footer Placeholder 4">
            <a:extLst>
              <a:ext uri="{FF2B5EF4-FFF2-40B4-BE49-F238E27FC236}">
                <a16:creationId xmlns:a16="http://schemas.microsoft.com/office/drawing/2014/main" id="{C330CA1C-4366-43E8-9DC8-B360FC115AE4}"/>
              </a:ext>
            </a:extLst>
          </p:cNvPr>
          <p:cNvSpPr>
            <a:spLocks noGrp="1"/>
          </p:cNvSpPr>
          <p:nvPr>
            <p:ph type="ftr" sz="quarter" idx="11"/>
          </p:nvPr>
        </p:nvSpPr>
        <p:spPr>
          <a:xfrm>
            <a:off x="3028950" y="6565257"/>
            <a:ext cx="3086100" cy="365125"/>
          </a:xfrm>
          <a:prstGeom prst="rect">
            <a:avLst/>
          </a:prstGeom>
        </p:spPr>
        <p:txBody>
          <a:bodyPr/>
          <a:lstStyle>
            <a:lvl1pPr algn="ct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7" name="Slide Number Placeholder 5">
            <a:extLst>
              <a:ext uri="{FF2B5EF4-FFF2-40B4-BE49-F238E27FC236}">
                <a16:creationId xmlns:a16="http://schemas.microsoft.com/office/drawing/2014/main" id="{72DB13F6-9193-4FE2-AE85-5B96248CC0EA}"/>
              </a:ext>
            </a:extLst>
          </p:cNvPr>
          <p:cNvSpPr>
            <a:spLocks noGrp="1"/>
          </p:cNvSpPr>
          <p:nvPr>
            <p:ph type="sldNum" sz="quarter" idx="12"/>
          </p:nvPr>
        </p:nvSpPr>
        <p:spPr>
          <a:xfrm>
            <a:off x="6867383" y="6572126"/>
            <a:ext cx="2057400" cy="365125"/>
          </a:xfrm>
          <a:prstGeom prst="rect">
            <a:avLst/>
          </a:prstGeom>
        </p:spPr>
        <p:txBody>
          <a:bodyPr/>
          <a:lstStyle>
            <a:lvl1pPr algn="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dirty="0"/>
          </a:p>
        </p:txBody>
      </p:sp>
    </p:spTree>
    <p:extLst>
      <p:ext uri="{BB962C8B-B14F-4D97-AF65-F5344CB8AC3E}">
        <p14:creationId xmlns:p14="http://schemas.microsoft.com/office/powerpoint/2010/main" val="8170462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9895280"/>
      </p:ext>
    </p:extLst>
  </p:cSld>
  <p:clrMap bg1="lt1" tx1="dk1" bg2="lt2" tx2="dk2" accent1="accent1" accent2="accent2" accent3="accent3" accent4="accent4" accent5="accent5" accent6="accent6" hlink="hlink" folHlink="folHlink"/>
  <p:sldLayoutIdLst>
    <p:sldLayoutId id="2147483672" r:id="rId1"/>
    <p:sldLayoutId id="2147483673" r:id="rId2"/>
    <p:sldLayoutId id="2147483674" r:id="rId3"/>
    <p:sldLayoutId id="2147483683" r:id="rId4"/>
    <p:sldLayoutId id="2147483679" r:id="rId5"/>
    <p:sldLayoutId id="2147483680" r:id="rId6"/>
    <p:sldLayoutId id="2147483681" r:id="rId7"/>
    <p:sldLayoutId id="2147483682" r:id="rId8"/>
    <p:sldLayoutId id="2147483678" r:id="rId9"/>
    <p:sldLayoutId id="2147483684" r:id="rId10"/>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https://arxiv.org/pdf/2103.11528v4"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s://www.researchgate.net/publication/380820655_ViHateT5_Enhancing_Hate_Speech_Detection_in_Vietnamese_With_A_Unified_Text-to-Text_Transformer_Model"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3">
            <a:extLst>
              <a:ext uri="{FF2B5EF4-FFF2-40B4-BE49-F238E27FC236}">
                <a16:creationId xmlns:a16="http://schemas.microsoft.com/office/drawing/2014/main" id="{737FC17F-78B9-4DA3-B1E3-B6651CB17456}"/>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89976" y="1105786"/>
            <a:ext cx="2380775" cy="714731"/>
          </a:xfrm>
          <a:prstGeom prst="rect">
            <a:avLst/>
          </a:prstGeom>
        </p:spPr>
      </p:pic>
      <p:sp>
        <p:nvSpPr>
          <p:cNvPr id="3" name="Title 6">
            <a:extLst>
              <a:ext uri="{FF2B5EF4-FFF2-40B4-BE49-F238E27FC236}">
                <a16:creationId xmlns:a16="http://schemas.microsoft.com/office/drawing/2014/main" id="{5702E00C-3125-4CD1-A5F8-64723BF48E3E}"/>
              </a:ext>
            </a:extLst>
          </p:cNvPr>
          <p:cNvSpPr txBox="1">
            <a:spLocks/>
          </p:cNvSpPr>
          <p:nvPr/>
        </p:nvSpPr>
        <p:spPr>
          <a:xfrm>
            <a:off x="258868" y="2456070"/>
            <a:ext cx="7019587" cy="805005"/>
          </a:xfrm>
          <a:prstGeom prst="rect">
            <a:avLst/>
          </a:prstGeom>
        </p:spPr>
        <p:txBody>
          <a:bodyPr lIns="68580" tIns="34290" rIns="68580" bIns="34290" anchor="t"/>
          <a:lstStyle>
            <a:lvl1pPr algn="l" defTabSz="914400" rtl="0" eaLnBrk="1" latinLnBrk="0" hangingPunct="1">
              <a:lnSpc>
                <a:spcPct val="90000"/>
              </a:lnSpc>
              <a:spcBef>
                <a:spcPct val="0"/>
              </a:spcBef>
              <a:buNone/>
              <a:defRPr sz="54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pPr marL="0" marR="0" algn="ctr"/>
            <a:r>
              <a:rPr lang="en-US" sz="3600" b="1" dirty="0">
                <a:effectLst/>
                <a:latin typeface="Times New Roman" panose="02020603050405020304" pitchFamily="18" charset="0"/>
                <a:ea typeface="Times New Roman" panose="02020603050405020304" pitchFamily="18" charset="0"/>
              </a:rPr>
              <a:t>Hate Comments Detection on Vietnamese Social Media</a:t>
            </a:r>
            <a:endParaRPr lang="en-US" sz="2000" dirty="0">
              <a:effectLst/>
              <a:latin typeface="Times New Roman" panose="02020603050405020304" pitchFamily="18" charset="0"/>
              <a:ea typeface="Times New Roman" panose="02020603050405020304" pitchFamily="18" charset="0"/>
            </a:endParaRPr>
          </a:p>
        </p:txBody>
      </p:sp>
      <p:sp>
        <p:nvSpPr>
          <p:cNvPr id="4" name="Title 6">
            <a:extLst>
              <a:ext uri="{FF2B5EF4-FFF2-40B4-BE49-F238E27FC236}">
                <a16:creationId xmlns:a16="http://schemas.microsoft.com/office/drawing/2014/main" id="{72BF49D9-2FCE-4950-8B1C-F580CC18F4C9}"/>
              </a:ext>
            </a:extLst>
          </p:cNvPr>
          <p:cNvSpPr txBox="1">
            <a:spLocks/>
          </p:cNvSpPr>
          <p:nvPr/>
        </p:nvSpPr>
        <p:spPr>
          <a:xfrm>
            <a:off x="289975" y="3559878"/>
            <a:ext cx="5834058" cy="1344758"/>
          </a:xfrm>
          <a:prstGeom prst="rect">
            <a:avLst/>
          </a:prstGeom>
        </p:spPr>
        <p:txBody>
          <a:bodyPr lIns="68580" tIns="34290" rIns="68580" bIns="34290" anchor="t"/>
          <a:lstStyle>
            <a:lvl1pPr algn="l" defTabSz="914400" rtl="0" eaLnBrk="1" latinLnBrk="0" hangingPunct="1">
              <a:lnSpc>
                <a:spcPct val="90000"/>
              </a:lnSpc>
              <a:spcBef>
                <a:spcPct val="0"/>
              </a:spcBef>
              <a:buNone/>
              <a:defRPr sz="54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r>
              <a:rPr lang="en-US" sz="1950" b="0" dirty="0">
                <a:latin typeface="Lato"/>
                <a:ea typeface="Lato"/>
                <a:cs typeface="Lato"/>
              </a:rPr>
              <a:t>Class: 152449</a:t>
            </a:r>
            <a:endParaRPr lang="en-US" sz="1950" b="0" dirty="0"/>
          </a:p>
          <a:p>
            <a:r>
              <a:rPr lang="en-US" sz="1950" b="0" dirty="0">
                <a:latin typeface="Lato"/>
                <a:ea typeface="Lato"/>
                <a:cs typeface="Lato"/>
              </a:rPr>
              <a:t>Instructors: Assoc. Vũ </a:t>
            </a:r>
            <a:r>
              <a:rPr lang="en-US" sz="1950" b="0" dirty="0" err="1">
                <a:latin typeface="Lato"/>
                <a:ea typeface="Lato"/>
                <a:cs typeface="Lato"/>
              </a:rPr>
              <a:t>Hải</a:t>
            </a:r>
            <a:endParaRPr lang="en-US" sz="1950" b="0" dirty="0">
              <a:latin typeface="Lato"/>
              <a:ea typeface="Lato"/>
              <a:cs typeface="Lato"/>
            </a:endParaRPr>
          </a:p>
          <a:p>
            <a:r>
              <a:rPr lang="en-US" sz="1950" b="0" dirty="0">
                <a:latin typeface="Lato"/>
                <a:ea typeface="Lato"/>
                <a:cs typeface="Lato"/>
              </a:rPr>
              <a:t> </a:t>
            </a:r>
          </a:p>
          <a:p>
            <a:r>
              <a:rPr lang="en-US" sz="1950" b="0" dirty="0">
                <a:latin typeface="Lato"/>
                <a:ea typeface="Lato"/>
                <a:cs typeface="Lato"/>
              </a:rPr>
              <a:t> </a:t>
            </a:r>
          </a:p>
        </p:txBody>
      </p:sp>
      <p:sp>
        <p:nvSpPr>
          <p:cNvPr id="9" name="Slide Number Placeholder 8">
            <a:extLst>
              <a:ext uri="{FF2B5EF4-FFF2-40B4-BE49-F238E27FC236}">
                <a16:creationId xmlns:a16="http://schemas.microsoft.com/office/drawing/2014/main" id="{99BF4829-01AB-4F75-A03B-DF4FC4C312C6}"/>
              </a:ext>
            </a:extLst>
          </p:cNvPr>
          <p:cNvSpPr>
            <a:spLocks noGrp="1"/>
          </p:cNvSpPr>
          <p:nvPr>
            <p:ph type="sldNum" sz="quarter" idx="12"/>
          </p:nvPr>
        </p:nvSpPr>
        <p:spPr>
          <a:xfrm>
            <a:off x="9156511" y="6492875"/>
            <a:ext cx="2743200" cy="365125"/>
          </a:xfrm>
          <a:prstGeom prst="rect">
            <a:avLst/>
          </a:prstGeom>
        </p:spPr>
        <p:txBody>
          <a:bodyPr/>
          <a:lstStyle>
            <a:defPPr>
              <a:defRPr lang="en-US"/>
            </a:defPPr>
            <a:lvl1pPr marL="0" algn="r" defTabSz="914400" rtl="0" eaLnBrk="1" latinLnBrk="0" hangingPunct="1">
              <a:defRPr sz="1200" b="1" kern="1200">
                <a:solidFill>
                  <a:srgbClr val="C00000"/>
                </a:solidFill>
                <a:latin typeface="Lato" panose="020F0502020204030203" pitchFamily="34" charset="0"/>
                <a:ea typeface="Lato" panose="020F0502020204030203" pitchFamily="34" charset="0"/>
                <a:cs typeface="Lato" panose="020F050202020403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A0BE3B-158A-4EDF-80DC-E394A0D1600F}" type="slidenum">
              <a:rPr lang="en-US" smtClean="0"/>
              <a:pPr/>
              <a:t>1</a:t>
            </a:fld>
            <a:endParaRPr lang="en-US"/>
          </a:p>
        </p:txBody>
      </p:sp>
      <p:grpSp>
        <p:nvGrpSpPr>
          <p:cNvPr id="6" name="Nhóm 5">
            <a:extLst>
              <a:ext uri="{FF2B5EF4-FFF2-40B4-BE49-F238E27FC236}">
                <a16:creationId xmlns:a16="http://schemas.microsoft.com/office/drawing/2014/main" id="{8EB02980-56E2-C7F5-FC34-18DC9DC5E12D}"/>
              </a:ext>
            </a:extLst>
          </p:cNvPr>
          <p:cNvGrpSpPr/>
          <p:nvPr/>
        </p:nvGrpSpPr>
        <p:grpSpPr>
          <a:xfrm>
            <a:off x="289975" y="4523364"/>
            <a:ext cx="4282025" cy="1177245"/>
            <a:chOff x="386633" y="4556846"/>
            <a:chExt cx="5709366" cy="1569660"/>
          </a:xfrm>
        </p:grpSpPr>
        <p:sp>
          <p:nvSpPr>
            <p:cNvPr id="5" name="Title 6">
              <a:extLst>
                <a:ext uri="{FF2B5EF4-FFF2-40B4-BE49-F238E27FC236}">
                  <a16:creationId xmlns:a16="http://schemas.microsoft.com/office/drawing/2014/main" id="{FDF89512-304B-A82F-6BC6-B7EA5134F219}"/>
                </a:ext>
              </a:extLst>
            </p:cNvPr>
            <p:cNvSpPr txBox="1">
              <a:spLocks/>
            </p:cNvSpPr>
            <p:nvPr/>
          </p:nvSpPr>
          <p:spPr>
            <a:xfrm>
              <a:off x="386633" y="4614824"/>
              <a:ext cx="2063489" cy="848793"/>
            </a:xfrm>
            <a:prstGeom prst="rect">
              <a:avLst/>
            </a:prstGeom>
          </p:spPr>
          <p:txBody>
            <a:bodyPr lIns="68580" tIns="34290" rIns="68580" bIns="34290" anchor="t"/>
            <a:lstStyle>
              <a:lvl1pPr algn="l" defTabSz="914400" rtl="0" eaLnBrk="1" latinLnBrk="0" hangingPunct="1">
                <a:lnSpc>
                  <a:spcPct val="90000"/>
                </a:lnSpc>
                <a:spcBef>
                  <a:spcPct val="0"/>
                </a:spcBef>
                <a:buNone/>
                <a:defRPr sz="54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pPr algn="l" rtl="0" fontAlgn="base"/>
              <a:endParaRPr lang="en-US" sz="1200" b="0" dirty="0">
                <a:solidFill>
                  <a:srgbClr val="002060"/>
                </a:solidFill>
                <a:highlight>
                  <a:srgbClr val="FFFFFF"/>
                </a:highlight>
                <a:latin typeface="Lato"/>
                <a:ea typeface="Lato"/>
                <a:cs typeface="Lato"/>
              </a:endParaRPr>
            </a:p>
            <a:p>
              <a:pPr algn="l" rtl="0" fontAlgn="base"/>
              <a:r>
                <a:rPr lang="en-US" sz="1200" b="0" dirty="0" err="1">
                  <a:solidFill>
                    <a:srgbClr val="002060"/>
                  </a:solidFill>
                  <a:highlight>
                    <a:srgbClr val="FFFFFF"/>
                  </a:highlight>
                  <a:latin typeface="Lato"/>
                  <a:ea typeface="Lato"/>
                  <a:cs typeface="Lato"/>
                </a:rPr>
                <a:t>Nguyễn</a:t>
              </a:r>
              <a:r>
                <a:rPr lang="en-US" sz="1200" b="0" dirty="0">
                  <a:solidFill>
                    <a:srgbClr val="002060"/>
                  </a:solidFill>
                  <a:highlight>
                    <a:srgbClr val="FFFFFF"/>
                  </a:highlight>
                  <a:latin typeface="Lato"/>
                  <a:ea typeface="Lato"/>
                  <a:cs typeface="Lato"/>
                </a:rPr>
                <a:t> Huy Hoàng</a:t>
              </a:r>
              <a:endParaRPr lang="vi-VN" sz="1200" b="0" dirty="0">
                <a:solidFill>
                  <a:srgbClr val="002060"/>
                </a:solidFill>
                <a:highlight>
                  <a:srgbClr val="FFFFFF"/>
                </a:highlight>
                <a:latin typeface="Lato"/>
                <a:ea typeface="Lato"/>
                <a:cs typeface="Lato"/>
              </a:endParaRPr>
            </a:p>
            <a:p>
              <a:pPr fontAlgn="base"/>
              <a:r>
                <a:rPr lang="en-US" sz="1200" b="0" dirty="0" err="1">
                  <a:solidFill>
                    <a:srgbClr val="002060"/>
                  </a:solidFill>
                  <a:highlight>
                    <a:srgbClr val="FFFFFF"/>
                  </a:highlight>
                  <a:latin typeface="Lato"/>
                  <a:ea typeface="Lato"/>
                  <a:cs typeface="Lato"/>
                </a:rPr>
                <a:t>Đinh</a:t>
              </a:r>
              <a:r>
                <a:rPr lang="en-US" sz="1200" b="0" dirty="0">
                  <a:solidFill>
                    <a:srgbClr val="002060"/>
                  </a:solidFill>
                  <a:highlight>
                    <a:srgbClr val="FFFFFF"/>
                  </a:highlight>
                  <a:latin typeface="Lato"/>
                  <a:ea typeface="Lato"/>
                  <a:cs typeface="Lato"/>
                </a:rPr>
                <a:t> Quang </a:t>
              </a:r>
              <a:r>
                <a:rPr lang="en-US" sz="1200" b="0" dirty="0" err="1">
                  <a:solidFill>
                    <a:srgbClr val="002060"/>
                  </a:solidFill>
                  <a:highlight>
                    <a:srgbClr val="FFFFFF"/>
                  </a:highlight>
                  <a:latin typeface="Lato"/>
                  <a:ea typeface="Lato"/>
                  <a:cs typeface="Lato"/>
                </a:rPr>
                <a:t>Hiển</a:t>
              </a:r>
              <a:endParaRPr lang="en-US" sz="1200" b="0" dirty="0">
                <a:solidFill>
                  <a:srgbClr val="002060"/>
                </a:solidFill>
                <a:highlight>
                  <a:srgbClr val="FFFFFF"/>
                </a:highlight>
                <a:latin typeface="Lato"/>
                <a:ea typeface="Lato"/>
                <a:cs typeface="Lato"/>
              </a:endParaRPr>
            </a:p>
            <a:p>
              <a:pPr fontAlgn="base"/>
              <a:r>
                <a:rPr lang="en-US" sz="1200" b="0" dirty="0" err="1">
                  <a:solidFill>
                    <a:srgbClr val="002060"/>
                  </a:solidFill>
                  <a:highlight>
                    <a:srgbClr val="FFFFFF"/>
                  </a:highlight>
                  <a:latin typeface="Lato"/>
                  <a:ea typeface="Lato"/>
                  <a:cs typeface="Lato"/>
                </a:rPr>
                <a:t>Nguyễn</a:t>
              </a:r>
              <a:r>
                <a:rPr lang="en-US" sz="1200" b="0" dirty="0">
                  <a:solidFill>
                    <a:srgbClr val="002060"/>
                  </a:solidFill>
                  <a:highlight>
                    <a:srgbClr val="FFFFFF"/>
                  </a:highlight>
                  <a:latin typeface="Lato"/>
                  <a:ea typeface="Lato"/>
                  <a:cs typeface="Lato"/>
                </a:rPr>
                <a:t> Hoàng </a:t>
              </a:r>
              <a:r>
                <a:rPr lang="en-US" sz="1200" b="0" dirty="0" err="1">
                  <a:solidFill>
                    <a:srgbClr val="002060"/>
                  </a:solidFill>
                  <a:highlight>
                    <a:srgbClr val="FFFFFF"/>
                  </a:highlight>
                  <a:latin typeface="Lato"/>
                  <a:ea typeface="Lato"/>
                  <a:cs typeface="Lato"/>
                </a:rPr>
                <a:t>Hiệp</a:t>
              </a:r>
              <a:r>
                <a:rPr lang="en-US" sz="1200" b="0" dirty="0">
                  <a:solidFill>
                    <a:srgbClr val="002060"/>
                  </a:solidFill>
                  <a:highlight>
                    <a:srgbClr val="FFFFFF"/>
                  </a:highlight>
                  <a:latin typeface="Lato"/>
                  <a:ea typeface="Lato"/>
                  <a:cs typeface="Lato"/>
                </a:rPr>
                <a:t> </a:t>
              </a:r>
            </a:p>
            <a:p>
              <a:pPr fontAlgn="base"/>
              <a:r>
                <a:rPr lang="en-US" sz="1200" b="0" dirty="0" err="1">
                  <a:solidFill>
                    <a:srgbClr val="002060"/>
                  </a:solidFill>
                  <a:highlight>
                    <a:srgbClr val="FFFFFF"/>
                  </a:highlight>
                  <a:latin typeface="Lato"/>
                  <a:ea typeface="Lato"/>
                  <a:cs typeface="Lato"/>
                </a:rPr>
                <a:t>Hồ</a:t>
              </a:r>
              <a:r>
                <a:rPr lang="en-US" sz="1200" b="0" dirty="0">
                  <a:solidFill>
                    <a:srgbClr val="002060"/>
                  </a:solidFill>
                  <a:highlight>
                    <a:srgbClr val="FFFFFF"/>
                  </a:highlight>
                  <a:latin typeface="Lato"/>
                  <a:ea typeface="Lato"/>
                  <a:cs typeface="Lato"/>
                </a:rPr>
                <a:t> </a:t>
              </a:r>
              <a:r>
                <a:rPr lang="en-US" sz="1200" b="0" dirty="0" err="1">
                  <a:solidFill>
                    <a:srgbClr val="002060"/>
                  </a:solidFill>
                  <a:highlight>
                    <a:srgbClr val="FFFFFF"/>
                  </a:highlight>
                  <a:latin typeface="Lato"/>
                  <a:ea typeface="Lato"/>
                  <a:cs typeface="Lato"/>
                </a:rPr>
                <a:t>Sỹ</a:t>
              </a:r>
              <a:r>
                <a:rPr lang="en-US" sz="1200" b="0" dirty="0">
                  <a:solidFill>
                    <a:srgbClr val="002060"/>
                  </a:solidFill>
                  <a:highlight>
                    <a:srgbClr val="FFFFFF"/>
                  </a:highlight>
                  <a:latin typeface="Lato"/>
                  <a:ea typeface="Lato"/>
                  <a:cs typeface="Lato"/>
                </a:rPr>
                <a:t> </a:t>
              </a:r>
              <a:r>
                <a:rPr lang="en-US" sz="1200" b="0" dirty="0" err="1">
                  <a:solidFill>
                    <a:srgbClr val="002060"/>
                  </a:solidFill>
                  <a:highlight>
                    <a:srgbClr val="FFFFFF"/>
                  </a:highlight>
                  <a:latin typeface="Lato"/>
                  <a:ea typeface="Lato"/>
                  <a:cs typeface="Lato"/>
                </a:rPr>
                <a:t>Hiếu</a:t>
              </a:r>
              <a:endParaRPr lang="en-US" sz="1200" b="0" dirty="0">
                <a:solidFill>
                  <a:srgbClr val="002060"/>
                </a:solidFill>
                <a:highlight>
                  <a:srgbClr val="FFFFFF"/>
                </a:highlight>
                <a:latin typeface="Lato"/>
                <a:ea typeface="Lato"/>
                <a:cs typeface="Lato"/>
              </a:endParaRPr>
            </a:p>
            <a:p>
              <a:endParaRPr lang="en-US" sz="1200" b="0" dirty="0">
                <a:solidFill>
                  <a:srgbClr val="002060"/>
                </a:solidFill>
              </a:endParaRPr>
            </a:p>
          </p:txBody>
        </p:sp>
        <p:sp>
          <p:nvSpPr>
            <p:cNvPr id="8" name="TextBox 7">
              <a:extLst>
                <a:ext uri="{FF2B5EF4-FFF2-40B4-BE49-F238E27FC236}">
                  <a16:creationId xmlns:a16="http://schemas.microsoft.com/office/drawing/2014/main" id="{EEBBB881-89DB-9EFF-A4A1-4B85FA25FF7E}"/>
                </a:ext>
              </a:extLst>
            </p:cNvPr>
            <p:cNvSpPr txBox="1"/>
            <p:nvPr/>
          </p:nvSpPr>
          <p:spPr>
            <a:xfrm>
              <a:off x="2400426" y="4556846"/>
              <a:ext cx="3695573" cy="1569660"/>
            </a:xfrm>
            <a:prstGeom prst="rect">
              <a:avLst/>
            </a:prstGeom>
            <a:noFill/>
          </p:spPr>
          <p:txBody>
            <a:bodyPr wrap="square" lIns="68580" tIns="34290" rIns="68580" bIns="34290" rtlCol="0" anchor="t">
              <a:spAutoFit/>
            </a:bodyPr>
            <a:lstStyle/>
            <a:p>
              <a:endParaRPr lang="en-US" sz="1200" dirty="0">
                <a:solidFill>
                  <a:srgbClr val="002060"/>
                </a:solidFill>
                <a:highlight>
                  <a:srgbClr val="FFFFFF"/>
                </a:highlight>
                <a:latin typeface="Lato"/>
                <a:ea typeface="Lato"/>
                <a:cs typeface="Lato"/>
              </a:endParaRPr>
            </a:p>
            <a:p>
              <a:r>
                <a:rPr lang="en-US" sz="1200" dirty="0">
                  <a:solidFill>
                    <a:srgbClr val="002060"/>
                  </a:solidFill>
                  <a:highlight>
                    <a:srgbClr val="FFFFFF"/>
                  </a:highlight>
                  <a:latin typeface="Lato"/>
                  <a:ea typeface="Lato"/>
                  <a:cs typeface="Lato"/>
                </a:rPr>
                <a:t>- 20224313</a:t>
              </a:r>
            </a:p>
            <a:p>
              <a:pPr marL="171450" indent="-171450">
                <a:buFontTx/>
                <a:buChar char="-"/>
              </a:pPr>
              <a:r>
                <a:rPr lang="en-US" sz="1200" dirty="0">
                  <a:solidFill>
                    <a:srgbClr val="002060"/>
                  </a:solidFill>
                  <a:highlight>
                    <a:srgbClr val="FFFFFF"/>
                  </a:highlight>
                  <a:latin typeface="Lato"/>
                  <a:ea typeface="Lato"/>
                  <a:cs typeface="Lato"/>
                </a:rPr>
                <a:t>20224281</a:t>
              </a:r>
            </a:p>
            <a:p>
              <a:pPr marL="171450" indent="-171450">
                <a:buFontTx/>
                <a:buChar char="-"/>
              </a:pPr>
              <a:r>
                <a:rPr lang="en-US" sz="1200" dirty="0">
                  <a:solidFill>
                    <a:srgbClr val="002060"/>
                  </a:solidFill>
                  <a:highlight>
                    <a:srgbClr val="FFFFFF"/>
                  </a:highlight>
                  <a:latin typeface="Lato"/>
                  <a:ea typeface="Lato"/>
                  <a:cs typeface="Lato"/>
                </a:rPr>
                <a:t>20224282</a:t>
              </a:r>
            </a:p>
            <a:p>
              <a:pPr marL="171450" indent="-171450">
                <a:buFontTx/>
                <a:buChar char="-"/>
              </a:pPr>
              <a:r>
                <a:rPr lang="en-US" sz="1200" dirty="0">
                  <a:solidFill>
                    <a:srgbClr val="002060"/>
                  </a:solidFill>
                  <a:highlight>
                    <a:srgbClr val="FFFFFF"/>
                  </a:highlight>
                  <a:latin typeface="Lato"/>
                  <a:ea typeface="Lato"/>
                  <a:cs typeface="Lato"/>
                </a:rPr>
                <a:t>20224271</a:t>
              </a:r>
            </a:p>
            <a:p>
              <a:endParaRPr lang="en-US" sz="1200" dirty="0">
                <a:solidFill>
                  <a:srgbClr val="002060"/>
                </a:solidFill>
                <a:highlight>
                  <a:srgbClr val="FFFFFF"/>
                </a:highlight>
                <a:latin typeface="Lato"/>
                <a:ea typeface="Lato"/>
                <a:cs typeface="Lato"/>
              </a:endParaRPr>
            </a:p>
          </p:txBody>
        </p:sp>
      </p:grpSp>
    </p:spTree>
    <p:extLst>
      <p:ext uri="{BB962C8B-B14F-4D97-AF65-F5344CB8AC3E}">
        <p14:creationId xmlns:p14="http://schemas.microsoft.com/office/powerpoint/2010/main" val="15103593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EA5D72-6CFC-CE8E-EC3C-B2B6B765E469}"/>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FEDD561-51D5-5031-8B02-2C9B208EA435}"/>
              </a:ext>
            </a:extLst>
          </p:cNvPr>
          <p:cNvSpPr>
            <a:spLocks noGrp="1"/>
          </p:cNvSpPr>
          <p:nvPr>
            <p:ph type="sldNum" sz="quarter" idx="12"/>
          </p:nvPr>
        </p:nvSpPr>
        <p:spPr/>
        <p:txBody>
          <a:bodyPr/>
          <a:lstStyle/>
          <a:p>
            <a:fld id="{9EA0BE3B-158A-4EDF-80DC-E394A0D1600F}" type="slidenum">
              <a:rPr lang="en-US" smtClean="0"/>
              <a:pPr/>
              <a:t>10</a:t>
            </a:fld>
            <a:endParaRPr lang="en-US" dirty="0"/>
          </a:p>
        </p:txBody>
      </p:sp>
      <p:sp>
        <p:nvSpPr>
          <p:cNvPr id="3" name="Title 2">
            <a:extLst>
              <a:ext uri="{FF2B5EF4-FFF2-40B4-BE49-F238E27FC236}">
                <a16:creationId xmlns:a16="http://schemas.microsoft.com/office/drawing/2014/main" id="{57EED190-A8F8-4ECC-A3AB-ED7BB65BDA8D}"/>
              </a:ext>
            </a:extLst>
          </p:cNvPr>
          <p:cNvSpPr>
            <a:spLocks noGrp="1"/>
          </p:cNvSpPr>
          <p:nvPr>
            <p:ph type="title"/>
          </p:nvPr>
        </p:nvSpPr>
        <p:spPr/>
        <p:txBody>
          <a:bodyPr/>
          <a:lstStyle/>
          <a:p>
            <a:r>
              <a:rPr lang="en-US" dirty="0"/>
              <a:t>02. Related works</a:t>
            </a:r>
          </a:p>
        </p:txBody>
      </p:sp>
      <p:sp>
        <p:nvSpPr>
          <p:cNvPr id="4" name="Content Placeholder 3">
            <a:extLst>
              <a:ext uri="{FF2B5EF4-FFF2-40B4-BE49-F238E27FC236}">
                <a16:creationId xmlns:a16="http://schemas.microsoft.com/office/drawing/2014/main" id="{B7D49C35-4DEF-B216-FBA1-44FB0888BDE2}"/>
              </a:ext>
            </a:extLst>
          </p:cNvPr>
          <p:cNvSpPr>
            <a:spLocks noGrp="1"/>
          </p:cNvSpPr>
          <p:nvPr>
            <p:ph sz="quarter" idx="13"/>
          </p:nvPr>
        </p:nvSpPr>
        <p:spPr>
          <a:xfrm>
            <a:off x="235077" y="841248"/>
            <a:ext cx="8673846" cy="4757120"/>
          </a:xfrm>
        </p:spPr>
        <p:txBody>
          <a:bodyPr/>
          <a:lstStyle/>
          <a:p>
            <a:pPr marL="0" indent="0" algn="ctr">
              <a:buNone/>
            </a:pPr>
            <a:r>
              <a:rPr lang="en-US" sz="1800" b="1" dirty="0">
                <a:solidFill>
                  <a:srgbClr val="000000"/>
                </a:solidFill>
                <a:effectLst/>
                <a:latin typeface="Times New Roman" panose="02020603050405020304" pitchFamily="18" charset="0"/>
              </a:rPr>
              <a:t>A Large-scale Dataset for Hate Speech Detection on Vietnamese Social   Media Texts</a:t>
            </a:r>
          </a:p>
          <a:p>
            <a:pPr marL="0" indent="0" algn="ctr">
              <a:buNone/>
            </a:pPr>
            <a:r>
              <a:rPr lang="en-US" sz="1800" u="sng" dirty="0">
                <a:solidFill>
                  <a:srgbClr val="000000"/>
                </a:solidFill>
                <a:effectLst/>
                <a:latin typeface="Times New Roman" panose="02020603050405020304" pitchFamily="18" charset="0"/>
                <a:ea typeface="Calibri" panose="020F0502020204030204" pitchFamily="34" charset="0"/>
                <a:hlinkClick r:id="rId2"/>
              </a:rPr>
              <a:t>https://arxiv.org/pdf/2103.11528v4</a:t>
            </a:r>
            <a:endParaRPr lang="en-US" sz="1800" u="sng" dirty="0">
              <a:solidFill>
                <a:srgbClr val="000000"/>
              </a:solidFill>
              <a:latin typeface="Times New Roman" panose="02020603050405020304" pitchFamily="18" charset="0"/>
              <a:ea typeface="Calibri" panose="020F0502020204030204" pitchFamily="34" charset="0"/>
            </a:endParaRPr>
          </a:p>
          <a:p>
            <a:pPr marL="0" indent="0" algn="ctr">
              <a:buNone/>
            </a:pPr>
            <a:endParaRPr lang="en-US" sz="1800" b="1" dirty="0">
              <a:solidFill>
                <a:srgbClr val="000000"/>
              </a:solidFill>
              <a:effectLst/>
              <a:latin typeface="Times New Roman" panose="02020603050405020304" pitchFamily="18" charset="0"/>
            </a:endParaRPr>
          </a:p>
          <a:p>
            <a:pPr marL="0" indent="0">
              <a:buNone/>
            </a:pPr>
            <a:endParaRPr lang="en-US" sz="2400" b="1" dirty="0"/>
          </a:p>
        </p:txBody>
      </p:sp>
      <p:pic>
        <p:nvPicPr>
          <p:cNvPr id="5" name="Picture 4" descr="A screenshot of a computer&#10;&#10;Description automatically generated">
            <a:extLst>
              <a:ext uri="{FF2B5EF4-FFF2-40B4-BE49-F238E27FC236}">
                <a16:creationId xmlns:a16="http://schemas.microsoft.com/office/drawing/2014/main" id="{8ADEAC7D-BA3F-B70E-BA13-BAB7E5DC4FDC}"/>
              </a:ext>
            </a:extLst>
          </p:cNvPr>
          <p:cNvPicPr>
            <a:picLocks noChangeAspect="1"/>
          </p:cNvPicPr>
          <p:nvPr/>
        </p:nvPicPr>
        <p:blipFill rotWithShape="1">
          <a:blip r:embed="rId3">
            <a:extLst>
              <a:ext uri="{28A0092B-C50C-407E-A947-70E740481C1C}">
                <a14:useLocalDpi xmlns:a14="http://schemas.microsoft.com/office/drawing/2010/main" val="0"/>
              </a:ext>
            </a:extLst>
          </a:blip>
          <a:srcRect l="36909" t="19890" r="19350" b="5637"/>
          <a:stretch/>
        </p:blipFill>
        <p:spPr bwMode="auto">
          <a:xfrm>
            <a:off x="492187" y="1456191"/>
            <a:ext cx="8223550" cy="4757119"/>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069304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EC2370-DAE7-76EB-49AE-8204F4500599}"/>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25D58FD-B58E-D181-C198-0292DB16A193}"/>
              </a:ext>
            </a:extLst>
          </p:cNvPr>
          <p:cNvSpPr>
            <a:spLocks noGrp="1"/>
          </p:cNvSpPr>
          <p:nvPr>
            <p:ph type="sldNum" sz="quarter" idx="12"/>
          </p:nvPr>
        </p:nvSpPr>
        <p:spPr/>
        <p:txBody>
          <a:bodyPr/>
          <a:lstStyle/>
          <a:p>
            <a:fld id="{9EA0BE3B-158A-4EDF-80DC-E394A0D1600F}" type="slidenum">
              <a:rPr lang="en-US" smtClean="0"/>
              <a:pPr/>
              <a:t>11</a:t>
            </a:fld>
            <a:endParaRPr lang="en-US" dirty="0"/>
          </a:p>
        </p:txBody>
      </p:sp>
      <p:sp>
        <p:nvSpPr>
          <p:cNvPr id="3" name="Title 2">
            <a:extLst>
              <a:ext uri="{FF2B5EF4-FFF2-40B4-BE49-F238E27FC236}">
                <a16:creationId xmlns:a16="http://schemas.microsoft.com/office/drawing/2014/main" id="{E4019FDE-BEE2-7556-8AFA-182C600CB9AC}"/>
              </a:ext>
            </a:extLst>
          </p:cNvPr>
          <p:cNvSpPr>
            <a:spLocks noGrp="1"/>
          </p:cNvSpPr>
          <p:nvPr>
            <p:ph type="title"/>
          </p:nvPr>
        </p:nvSpPr>
        <p:spPr/>
        <p:txBody>
          <a:bodyPr/>
          <a:lstStyle/>
          <a:p>
            <a:r>
              <a:rPr lang="en-US" dirty="0"/>
              <a:t>02. Related works</a:t>
            </a:r>
          </a:p>
        </p:txBody>
      </p:sp>
      <p:sp>
        <p:nvSpPr>
          <p:cNvPr id="4" name="Content Placeholder 3">
            <a:extLst>
              <a:ext uri="{FF2B5EF4-FFF2-40B4-BE49-F238E27FC236}">
                <a16:creationId xmlns:a16="http://schemas.microsoft.com/office/drawing/2014/main" id="{DF08E167-91A3-8FFE-194E-B78523B0ACF4}"/>
              </a:ext>
            </a:extLst>
          </p:cNvPr>
          <p:cNvSpPr>
            <a:spLocks noGrp="1"/>
          </p:cNvSpPr>
          <p:nvPr>
            <p:ph sz="quarter" idx="13"/>
          </p:nvPr>
        </p:nvSpPr>
        <p:spPr>
          <a:xfrm>
            <a:off x="3356657" y="841248"/>
            <a:ext cx="5552265" cy="451739"/>
          </a:xfrm>
        </p:spPr>
        <p:txBody>
          <a:bodyPr/>
          <a:lstStyle/>
          <a:p>
            <a:pPr marL="0" indent="0">
              <a:buNone/>
            </a:pPr>
            <a:r>
              <a:rPr lang="en-US" sz="2400" b="1" dirty="0"/>
              <a:t> </a:t>
            </a:r>
          </a:p>
        </p:txBody>
      </p:sp>
      <p:pic>
        <p:nvPicPr>
          <p:cNvPr id="6" name="Picture 5" descr="A computer screen shot of a computer screen&#10;&#10;Description automatically generated">
            <a:extLst>
              <a:ext uri="{FF2B5EF4-FFF2-40B4-BE49-F238E27FC236}">
                <a16:creationId xmlns:a16="http://schemas.microsoft.com/office/drawing/2014/main" id="{7EC6DC1A-9EAF-E229-2006-737FA7E34C87}"/>
              </a:ext>
            </a:extLst>
          </p:cNvPr>
          <p:cNvPicPr>
            <a:picLocks noChangeAspect="1"/>
          </p:cNvPicPr>
          <p:nvPr/>
        </p:nvPicPr>
        <p:blipFill rotWithShape="1">
          <a:blip r:embed="rId2">
            <a:extLst>
              <a:ext uri="{28A0092B-C50C-407E-A947-70E740481C1C}">
                <a14:useLocalDpi xmlns:a14="http://schemas.microsoft.com/office/drawing/2010/main" val="0"/>
              </a:ext>
            </a:extLst>
          </a:blip>
          <a:srcRect l="30721" t="15167" r="8712" b="41114"/>
          <a:stretch/>
        </p:blipFill>
        <p:spPr bwMode="auto">
          <a:xfrm>
            <a:off x="113194" y="1603883"/>
            <a:ext cx="8917611" cy="4077331"/>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4649405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3DE5AC-CA54-5F00-C9ED-28BAEA704BD7}"/>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B6191AC-D1F8-C96E-3AC0-DE44A7933292}"/>
              </a:ext>
            </a:extLst>
          </p:cNvPr>
          <p:cNvSpPr>
            <a:spLocks noGrp="1"/>
          </p:cNvSpPr>
          <p:nvPr>
            <p:ph type="sldNum" sz="quarter" idx="12"/>
          </p:nvPr>
        </p:nvSpPr>
        <p:spPr/>
        <p:txBody>
          <a:bodyPr/>
          <a:lstStyle/>
          <a:p>
            <a:fld id="{9EA0BE3B-158A-4EDF-80DC-E394A0D1600F}" type="slidenum">
              <a:rPr lang="en-US" smtClean="0"/>
              <a:pPr/>
              <a:t>12</a:t>
            </a:fld>
            <a:endParaRPr lang="en-US" dirty="0"/>
          </a:p>
        </p:txBody>
      </p:sp>
      <p:sp>
        <p:nvSpPr>
          <p:cNvPr id="3" name="Title 2">
            <a:extLst>
              <a:ext uri="{FF2B5EF4-FFF2-40B4-BE49-F238E27FC236}">
                <a16:creationId xmlns:a16="http://schemas.microsoft.com/office/drawing/2014/main" id="{DD980355-8C47-FCF7-7452-BD2CD57AD771}"/>
              </a:ext>
            </a:extLst>
          </p:cNvPr>
          <p:cNvSpPr>
            <a:spLocks noGrp="1"/>
          </p:cNvSpPr>
          <p:nvPr>
            <p:ph type="title"/>
          </p:nvPr>
        </p:nvSpPr>
        <p:spPr/>
        <p:txBody>
          <a:bodyPr/>
          <a:lstStyle/>
          <a:p>
            <a:r>
              <a:rPr lang="en-US" dirty="0"/>
              <a:t>02. Related works</a:t>
            </a:r>
          </a:p>
        </p:txBody>
      </p:sp>
      <p:sp>
        <p:nvSpPr>
          <p:cNvPr id="6" name="Content Placeholder 5">
            <a:extLst>
              <a:ext uri="{FF2B5EF4-FFF2-40B4-BE49-F238E27FC236}">
                <a16:creationId xmlns:a16="http://schemas.microsoft.com/office/drawing/2014/main" id="{FF6A4BBF-76BC-7CBF-4358-4A87271FE0A5}"/>
              </a:ext>
            </a:extLst>
          </p:cNvPr>
          <p:cNvSpPr txBox="1">
            <a:spLocks noGrp="1"/>
          </p:cNvSpPr>
          <p:nvPr>
            <p:ph sz="quarter" idx="13"/>
          </p:nvPr>
        </p:nvSpPr>
        <p:spPr>
          <a:xfrm>
            <a:off x="234950" y="841374"/>
            <a:ext cx="8689833" cy="5906232"/>
          </a:xfrm>
          <a:prstGeom prst="rect">
            <a:avLst/>
          </a:prstGeom>
          <a:noFill/>
        </p:spPr>
        <p:txBody>
          <a:bodyPr wrap="square" rtlCol="0">
            <a:spAutoFit/>
          </a:bodyPr>
          <a:lstStyle/>
          <a:p>
            <a:pPr marL="0" marR="0" algn="just">
              <a:lnSpc>
                <a:spcPct val="107000"/>
              </a:lnSpc>
              <a:spcBef>
                <a:spcPts val="300"/>
              </a:spcBef>
              <a:spcAft>
                <a:spcPts val="800"/>
              </a:spcAft>
            </a:pPr>
            <a:r>
              <a:rPr lang="en-US" sz="1800" dirty="0">
                <a:solidFill>
                  <a:srgbClr val="000000"/>
                </a:solidFill>
                <a:effectLst/>
                <a:latin typeface="Times New Roman" panose="02020603050405020304" pitchFamily="18" charset="0"/>
                <a:ea typeface="Calibri" panose="020F0502020204030204" pitchFamily="34" charset="0"/>
              </a:rPr>
              <a:t>The basic architecture in this paper is Convolutional Neural Network (CNN) with 1D </a:t>
            </a:r>
            <a:r>
              <a:rPr lang="en-US" sz="1800" dirty="0" err="1">
                <a:solidFill>
                  <a:srgbClr val="000000"/>
                </a:solidFill>
                <a:effectLst/>
                <a:latin typeface="Times New Roman" panose="02020603050405020304" pitchFamily="18" charset="0"/>
                <a:ea typeface="Calibri" panose="020F0502020204030204" pitchFamily="34" charset="0"/>
              </a:rPr>
              <a:t>convolutions.In</a:t>
            </a:r>
            <a:r>
              <a:rPr lang="en-US" sz="1800" dirty="0">
                <a:solidFill>
                  <a:srgbClr val="000000"/>
                </a:solidFill>
                <a:effectLst/>
                <a:latin typeface="Times New Roman" panose="02020603050405020304" pitchFamily="18" charset="0"/>
                <a:ea typeface="Calibri" panose="020F0502020204030204" pitchFamily="34" charset="0"/>
              </a:rPr>
              <a:t> addition, we also study about two other deep neural models which are Long Short Term Memory (LSTM) and Gated Recurrent Unit (GRU). The details of all these neural models are presented in next sub-sections. </a:t>
            </a:r>
          </a:p>
          <a:p>
            <a:pPr marL="0" marR="0" algn="just">
              <a:lnSpc>
                <a:spcPct val="107000"/>
              </a:lnSpc>
              <a:spcBef>
                <a:spcPts val="300"/>
              </a:spcBef>
              <a:spcAft>
                <a:spcPts val="800"/>
              </a:spcAft>
            </a:pPr>
            <a:r>
              <a:rPr lang="en-US" sz="1800" dirty="0">
                <a:solidFill>
                  <a:srgbClr val="000000"/>
                </a:solidFill>
                <a:effectLst/>
                <a:latin typeface="Times New Roman" panose="02020603050405020304" pitchFamily="18" charset="0"/>
                <a:ea typeface="Calibri" panose="020F0502020204030204" pitchFamily="34" charset="0"/>
              </a:rPr>
              <a:t>In this model, there are several common parts: </a:t>
            </a:r>
          </a:p>
          <a:p>
            <a:pPr marL="342900" marR="0" lvl="0" indent="-342900" algn="just">
              <a:lnSpc>
                <a:spcPct val="107000"/>
              </a:lnSpc>
              <a:spcBef>
                <a:spcPts val="300"/>
              </a:spcBef>
              <a:spcAft>
                <a:spcPts val="800"/>
              </a:spcAft>
              <a:buSzPts val="1000"/>
              <a:buFont typeface="Symbol" panose="05050102010706020507" pitchFamily="18" charset="2"/>
              <a:buChar char=""/>
              <a:tabLst>
                <a:tab pos="457200" algn="l"/>
              </a:tabLst>
            </a:pPr>
            <a:r>
              <a:rPr lang="en-US" sz="1800" b="1" dirty="0">
                <a:solidFill>
                  <a:srgbClr val="000000"/>
                </a:solidFill>
                <a:effectLst/>
                <a:latin typeface="Times New Roman" panose="02020603050405020304" pitchFamily="18" charset="0"/>
                <a:ea typeface="Calibri" panose="020F0502020204030204" pitchFamily="34" charset="0"/>
              </a:rPr>
              <a:t>Word embedding layer</a:t>
            </a:r>
            <a:r>
              <a:rPr lang="en-US" sz="1800" dirty="0">
                <a:solidFill>
                  <a:srgbClr val="000000"/>
                </a:solidFill>
                <a:effectLst/>
                <a:latin typeface="Times New Roman" panose="02020603050405020304" pitchFamily="18" charset="0"/>
                <a:ea typeface="Calibri" panose="020F0502020204030204" pitchFamily="34" charset="0"/>
              </a:rPr>
              <a:t>: The input is a matrix of 220x300 dimensions. </a:t>
            </a:r>
            <a:r>
              <a:rPr lang="en-US" sz="1800" dirty="0">
                <a:solidFill>
                  <a:srgbClr val="000000"/>
                </a:solidFill>
                <a:latin typeface="Times New Roman" panose="02020603050405020304" pitchFamily="18" charset="0"/>
                <a:ea typeface="Calibri" panose="020F0502020204030204" pitchFamily="34" charset="0"/>
              </a:rPr>
              <a:t>E</a:t>
            </a:r>
            <a:r>
              <a:rPr lang="en-US" sz="1800" dirty="0">
                <a:solidFill>
                  <a:srgbClr val="000000"/>
                </a:solidFill>
                <a:effectLst/>
                <a:latin typeface="Times New Roman" panose="02020603050405020304" pitchFamily="18" charset="0"/>
                <a:ea typeface="Calibri" panose="020F0502020204030204" pitchFamily="34" charset="0"/>
              </a:rPr>
              <a:t>ach sentence has only 220 words, each word is represented by a 300 dimensional word embedding. Pre-training word level vector is a kind of word representations for deep neural network models since Word2Vec . In our experiments, we choose </a:t>
            </a:r>
            <a:r>
              <a:rPr lang="en-US" sz="1800" dirty="0" err="1">
                <a:solidFill>
                  <a:srgbClr val="000000"/>
                </a:solidFill>
                <a:effectLst/>
                <a:latin typeface="Times New Roman" panose="02020603050405020304" pitchFamily="18" charset="0"/>
                <a:ea typeface="Calibri" panose="020F0502020204030204" pitchFamily="34" charset="0"/>
              </a:rPr>
              <a:t>FastText</a:t>
            </a:r>
            <a:r>
              <a:rPr lang="en-US" sz="1800" dirty="0">
                <a:solidFill>
                  <a:srgbClr val="000000"/>
                </a:solidFill>
                <a:effectLst/>
                <a:latin typeface="Times New Roman" panose="02020603050405020304" pitchFamily="18" charset="0"/>
                <a:ea typeface="Calibri" panose="020F0502020204030204" pitchFamily="34" charset="0"/>
              </a:rPr>
              <a:t> as our pre-training model.</a:t>
            </a:r>
          </a:p>
          <a:p>
            <a:pPr marL="342900" marR="0" lvl="0" indent="-342900" algn="just">
              <a:lnSpc>
                <a:spcPct val="107000"/>
              </a:lnSpc>
              <a:spcBef>
                <a:spcPts val="300"/>
              </a:spcBef>
              <a:spcAft>
                <a:spcPts val="800"/>
              </a:spcAft>
              <a:buSzPts val="1000"/>
              <a:buFont typeface="Symbol" panose="05050102010706020507" pitchFamily="18" charset="2"/>
              <a:buChar char=""/>
              <a:tabLst>
                <a:tab pos="457200" algn="l"/>
              </a:tabLst>
            </a:pPr>
            <a:r>
              <a:rPr lang="en-US" sz="1800" b="1" dirty="0">
                <a:solidFill>
                  <a:srgbClr val="000000"/>
                </a:solidFill>
                <a:effectLst/>
                <a:latin typeface="Times New Roman" panose="02020603050405020304" pitchFamily="18" charset="0"/>
                <a:ea typeface="Calibri" panose="020F0502020204030204" pitchFamily="34" charset="0"/>
              </a:rPr>
              <a:t>CNN-1D layer</a:t>
            </a:r>
            <a:r>
              <a:rPr lang="en-US" sz="1800" dirty="0">
                <a:solidFill>
                  <a:srgbClr val="000000"/>
                </a:solidFill>
                <a:effectLst/>
                <a:latin typeface="Times New Roman" panose="02020603050405020304" pitchFamily="18" charset="0"/>
                <a:ea typeface="Calibri" panose="020F0502020204030204" pitchFamily="34" charset="0"/>
              </a:rPr>
              <a:t>:  We use a 1D spatial drop out with 0.2 dropout rate. It can prevent the model from over-fitting and to get better generalizations.</a:t>
            </a:r>
          </a:p>
          <a:p>
            <a:pPr marL="342900" marR="0" lvl="0" indent="-342900" algn="just">
              <a:lnSpc>
                <a:spcPct val="107000"/>
              </a:lnSpc>
              <a:spcBef>
                <a:spcPts val="300"/>
              </a:spcBef>
              <a:spcAft>
                <a:spcPts val="800"/>
              </a:spcAft>
              <a:buSzPts val="1000"/>
              <a:buFont typeface="Symbol" panose="05050102010706020507" pitchFamily="18" charset="2"/>
              <a:buChar char=""/>
              <a:tabLst>
                <a:tab pos="457200" algn="l"/>
              </a:tabLst>
            </a:pPr>
            <a:r>
              <a:rPr lang="en-US" sz="1800" b="1" dirty="0">
                <a:solidFill>
                  <a:srgbClr val="000000"/>
                </a:solidFill>
                <a:effectLst/>
                <a:latin typeface="Times New Roman" panose="02020603050405020304" pitchFamily="18" charset="0"/>
                <a:ea typeface="Calibri" panose="020F0502020204030204" pitchFamily="34" charset="0"/>
              </a:rPr>
              <a:t>Bidirectional LSTM</a:t>
            </a:r>
            <a:r>
              <a:rPr lang="en-US" sz="1800" dirty="0">
                <a:solidFill>
                  <a:srgbClr val="000000"/>
                </a:solidFill>
                <a:effectLst/>
                <a:latin typeface="Times New Roman" panose="02020603050405020304" pitchFamily="18" charset="0"/>
                <a:ea typeface="Calibri" panose="020F0502020204030204" pitchFamily="34" charset="0"/>
              </a:rPr>
              <a:t>: </a:t>
            </a:r>
            <a:r>
              <a:rPr lang="en-US" sz="1800" dirty="0">
                <a:solidFill>
                  <a:srgbClr val="000000"/>
                </a:solidFill>
                <a:latin typeface="Times New Roman" panose="02020603050405020304" pitchFamily="18" charset="0"/>
                <a:ea typeface="Calibri" panose="020F0502020204030204" pitchFamily="34" charset="0"/>
              </a:rPr>
              <a:t>U</a:t>
            </a:r>
            <a:r>
              <a:rPr lang="en-US" sz="1800" dirty="0">
                <a:solidFill>
                  <a:srgbClr val="000000"/>
                </a:solidFill>
                <a:effectLst/>
                <a:latin typeface="Times New Roman" panose="02020603050405020304" pitchFamily="18" charset="0"/>
                <a:ea typeface="Calibri" panose="020F0502020204030204" pitchFamily="34" charset="0"/>
              </a:rPr>
              <a:t>ses two parallel blocks of Bidirectional Long Short Term Memory (Bi-LSTM).LSTM is a variation of a recurrent neural network that has an input gate, an output gate, a forget gate and a cell.. We used sigmoid and tanh for recurrent activations and hidden units respectively.</a:t>
            </a:r>
          </a:p>
          <a:p>
            <a:pPr marL="0" indent="0">
              <a:buNone/>
            </a:pPr>
            <a:endParaRPr lang="en-US" sz="2000" dirty="0"/>
          </a:p>
        </p:txBody>
      </p:sp>
    </p:spTree>
    <p:extLst>
      <p:ext uri="{BB962C8B-B14F-4D97-AF65-F5344CB8AC3E}">
        <p14:creationId xmlns:p14="http://schemas.microsoft.com/office/powerpoint/2010/main" val="15114643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A35C3D-70CC-1C27-E3EA-8EB70D9CD490}"/>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EF3BB03E-A345-4BAD-8380-3A9B7F6580B7}"/>
              </a:ext>
            </a:extLst>
          </p:cNvPr>
          <p:cNvSpPr>
            <a:spLocks noGrp="1"/>
          </p:cNvSpPr>
          <p:nvPr>
            <p:ph type="title"/>
          </p:nvPr>
        </p:nvSpPr>
        <p:spPr>
          <a:xfrm>
            <a:off x="3827250" y="3747378"/>
            <a:ext cx="4875003" cy="327074"/>
          </a:xfrm>
        </p:spPr>
        <p:txBody>
          <a:bodyPr lIns="68580" tIns="34290" rIns="68580" bIns="34290" anchor="t"/>
          <a:lstStyle/>
          <a:p>
            <a:pPr algn="ctr"/>
            <a:r>
              <a:rPr lang="en-US" sz="4000" dirty="0"/>
              <a:t>Implementation using Bi-LSTM-CNN</a:t>
            </a:r>
            <a:endParaRPr lang="en-US" sz="3600" dirty="0">
              <a:latin typeface="Lato"/>
              <a:ea typeface="Lato"/>
              <a:cs typeface="Lato"/>
            </a:endParaRPr>
          </a:p>
        </p:txBody>
      </p:sp>
      <p:sp>
        <p:nvSpPr>
          <p:cNvPr id="4" name="Slide Number Placeholder 3">
            <a:extLst>
              <a:ext uri="{FF2B5EF4-FFF2-40B4-BE49-F238E27FC236}">
                <a16:creationId xmlns:a16="http://schemas.microsoft.com/office/drawing/2014/main" id="{B9D395A5-333C-FB95-6E5B-1D64557BB9FA}"/>
              </a:ext>
            </a:extLst>
          </p:cNvPr>
          <p:cNvSpPr>
            <a:spLocks noGrp="1"/>
          </p:cNvSpPr>
          <p:nvPr>
            <p:ph type="sldNum" sz="quarter" idx="12"/>
          </p:nvPr>
        </p:nvSpPr>
        <p:spPr/>
        <p:txBody>
          <a:bodyPr/>
          <a:lstStyle/>
          <a:p>
            <a:fld id="{9EA0BE3B-158A-4EDF-80DC-E394A0D1600F}" type="slidenum">
              <a:rPr lang="en-US" smtClean="0"/>
              <a:pPr/>
              <a:t>13</a:t>
            </a:fld>
            <a:endParaRPr lang="en-US"/>
          </a:p>
        </p:txBody>
      </p:sp>
      <p:sp>
        <p:nvSpPr>
          <p:cNvPr id="2" name="TextBox 1">
            <a:extLst>
              <a:ext uri="{FF2B5EF4-FFF2-40B4-BE49-F238E27FC236}">
                <a16:creationId xmlns:a16="http://schemas.microsoft.com/office/drawing/2014/main" id="{E2C7AAF1-D826-B658-8A38-A67DE8506D24}"/>
              </a:ext>
            </a:extLst>
          </p:cNvPr>
          <p:cNvSpPr txBox="1"/>
          <p:nvPr/>
        </p:nvSpPr>
        <p:spPr>
          <a:xfrm>
            <a:off x="5653045" y="2587476"/>
            <a:ext cx="1223412" cy="1323439"/>
          </a:xfrm>
          <a:prstGeom prst="rect">
            <a:avLst/>
          </a:prstGeom>
          <a:noFill/>
        </p:spPr>
        <p:txBody>
          <a:bodyPr wrap="none" rtlCol="0">
            <a:spAutoFit/>
          </a:bodyPr>
          <a:lstStyle/>
          <a:p>
            <a:r>
              <a:rPr lang="en-US" sz="8000" dirty="0"/>
              <a:t>03</a:t>
            </a:r>
          </a:p>
        </p:txBody>
      </p:sp>
    </p:spTree>
    <p:extLst>
      <p:ext uri="{BB962C8B-B14F-4D97-AF65-F5344CB8AC3E}">
        <p14:creationId xmlns:p14="http://schemas.microsoft.com/office/powerpoint/2010/main" val="21215810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8CD4D9-B04F-AABC-4206-BB7BBBF42AAA}"/>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A9F6D0D-658D-84FD-CB36-1C3D5E2D5699}"/>
              </a:ext>
            </a:extLst>
          </p:cNvPr>
          <p:cNvSpPr>
            <a:spLocks noGrp="1"/>
          </p:cNvSpPr>
          <p:nvPr>
            <p:ph type="sldNum" sz="quarter" idx="12"/>
          </p:nvPr>
        </p:nvSpPr>
        <p:spPr/>
        <p:txBody>
          <a:bodyPr/>
          <a:lstStyle/>
          <a:p>
            <a:fld id="{9EA0BE3B-158A-4EDF-80DC-E394A0D1600F}" type="slidenum">
              <a:rPr lang="en-US" smtClean="0"/>
              <a:pPr/>
              <a:t>14</a:t>
            </a:fld>
            <a:endParaRPr lang="en-US" dirty="0"/>
          </a:p>
        </p:txBody>
      </p:sp>
      <p:sp>
        <p:nvSpPr>
          <p:cNvPr id="3" name="Title 2">
            <a:extLst>
              <a:ext uri="{FF2B5EF4-FFF2-40B4-BE49-F238E27FC236}">
                <a16:creationId xmlns:a16="http://schemas.microsoft.com/office/drawing/2014/main" id="{933B1220-E55F-66B9-C32C-71CB7C6DF9F7}"/>
              </a:ext>
            </a:extLst>
          </p:cNvPr>
          <p:cNvSpPr>
            <a:spLocks noGrp="1"/>
          </p:cNvSpPr>
          <p:nvPr>
            <p:ph type="title"/>
          </p:nvPr>
        </p:nvSpPr>
        <p:spPr/>
        <p:txBody>
          <a:bodyPr/>
          <a:lstStyle/>
          <a:p>
            <a:r>
              <a:rPr lang="en-US" dirty="0"/>
              <a:t>3. Implementation using Bi-LSTM-CNN</a:t>
            </a:r>
          </a:p>
        </p:txBody>
      </p:sp>
      <p:sp>
        <p:nvSpPr>
          <p:cNvPr id="5" name="TextBox 4">
            <a:extLst>
              <a:ext uri="{FF2B5EF4-FFF2-40B4-BE49-F238E27FC236}">
                <a16:creationId xmlns:a16="http://schemas.microsoft.com/office/drawing/2014/main" id="{7D04B7BA-E2D5-AA21-48FB-B94E86539DAF}"/>
              </a:ext>
            </a:extLst>
          </p:cNvPr>
          <p:cNvSpPr txBox="1"/>
          <p:nvPr/>
        </p:nvSpPr>
        <p:spPr>
          <a:xfrm>
            <a:off x="159679" y="777770"/>
            <a:ext cx="8749244" cy="2626488"/>
          </a:xfrm>
          <a:prstGeom prst="rect">
            <a:avLst/>
          </a:prstGeom>
          <a:noFill/>
        </p:spPr>
        <p:txBody>
          <a:bodyPr wrap="square" rtlCol="0">
            <a:spAutoFit/>
          </a:bodyPr>
          <a:lstStyle/>
          <a:p>
            <a:pPr marL="0" marR="0" algn="just">
              <a:lnSpc>
                <a:spcPct val="110000"/>
              </a:lnSpc>
              <a:spcBef>
                <a:spcPts val="300"/>
              </a:spcBef>
            </a:pPr>
            <a:r>
              <a:rPr lang="en-US" sz="1800" dirty="0">
                <a:solidFill>
                  <a:srgbClr val="000000"/>
                </a:solidFill>
                <a:effectLst/>
                <a:latin typeface="Times New Roman" panose="02020603050405020304" pitchFamily="18" charset="0"/>
                <a:ea typeface="Calibri" panose="020F0502020204030204" pitchFamily="34" charset="0"/>
              </a:rPr>
              <a:t>Our data was crawled from a vast majority of Vietnamese forums, focusing mainly on Facebook and VOZ communities. The result is over 800 comments, some of which contain emojis or special characters.</a:t>
            </a:r>
          </a:p>
          <a:p>
            <a:pPr marL="0" marR="0" algn="just">
              <a:lnSpc>
                <a:spcPct val="107000"/>
              </a:lnSpc>
              <a:spcBef>
                <a:spcPts val="300"/>
              </a:spcBef>
              <a:spcAft>
                <a:spcPts val="800"/>
              </a:spcAft>
            </a:pPr>
            <a:r>
              <a:rPr lang="en-US" sz="1800" dirty="0">
                <a:solidFill>
                  <a:srgbClr val="000000"/>
                </a:solidFill>
                <a:effectLst/>
                <a:latin typeface="Times New Roman" panose="02020603050405020304" pitchFamily="18" charset="0"/>
                <a:ea typeface="Calibri" panose="020F0502020204030204" pitchFamily="34" charset="0"/>
              </a:rPr>
              <a:t>Total Clean Comments: 607</a:t>
            </a:r>
          </a:p>
          <a:p>
            <a:pPr marL="0" marR="0" algn="just">
              <a:lnSpc>
                <a:spcPct val="107000"/>
              </a:lnSpc>
              <a:spcBef>
                <a:spcPts val="300"/>
              </a:spcBef>
              <a:spcAft>
                <a:spcPts val="800"/>
              </a:spcAft>
            </a:pPr>
            <a:r>
              <a:rPr lang="en-US" sz="1800" dirty="0">
                <a:solidFill>
                  <a:srgbClr val="000000"/>
                </a:solidFill>
                <a:effectLst/>
                <a:latin typeface="Times New Roman" panose="02020603050405020304" pitchFamily="18" charset="0"/>
                <a:ea typeface="Calibri" panose="020F0502020204030204" pitchFamily="34" charset="0"/>
              </a:rPr>
              <a:t>Total Offensive Comments: 150</a:t>
            </a:r>
          </a:p>
          <a:p>
            <a:pPr marL="0" marR="0" algn="just">
              <a:lnSpc>
                <a:spcPct val="107000"/>
              </a:lnSpc>
              <a:spcBef>
                <a:spcPts val="300"/>
              </a:spcBef>
              <a:spcAft>
                <a:spcPts val="800"/>
              </a:spcAft>
            </a:pPr>
            <a:r>
              <a:rPr lang="en-US" sz="1800" dirty="0">
                <a:solidFill>
                  <a:srgbClr val="000000"/>
                </a:solidFill>
                <a:effectLst/>
                <a:latin typeface="Times New Roman" panose="02020603050405020304" pitchFamily="18" charset="0"/>
                <a:ea typeface="Calibri" panose="020F0502020204030204" pitchFamily="34" charset="0"/>
              </a:rPr>
              <a:t>Total Hate Comments: 107</a:t>
            </a:r>
          </a:p>
          <a:p>
            <a:endParaRPr lang="en-US" sz="2000" dirty="0"/>
          </a:p>
        </p:txBody>
      </p:sp>
      <p:pic>
        <p:nvPicPr>
          <p:cNvPr id="6" name="Picture 5" descr="A screen shot of a computer&#10;&#10;Description automatically generated">
            <a:extLst>
              <a:ext uri="{FF2B5EF4-FFF2-40B4-BE49-F238E27FC236}">
                <a16:creationId xmlns:a16="http://schemas.microsoft.com/office/drawing/2014/main" id="{C8BC5F57-6C83-2D56-D3CB-E0A8DAD0E8C8}"/>
              </a:ext>
            </a:extLst>
          </p:cNvPr>
          <p:cNvPicPr>
            <a:picLocks noChangeAspect="1"/>
          </p:cNvPicPr>
          <p:nvPr/>
        </p:nvPicPr>
        <p:blipFill rotWithShape="1">
          <a:blip r:embed="rId2">
            <a:extLst>
              <a:ext uri="{28A0092B-C50C-407E-A947-70E740481C1C}">
                <a14:useLocalDpi xmlns:a14="http://schemas.microsoft.com/office/drawing/2010/main" val="0"/>
              </a:ext>
            </a:extLst>
          </a:blip>
          <a:srcRect l="20842" t="10222" r="6316" b="24359"/>
          <a:stretch/>
        </p:blipFill>
        <p:spPr bwMode="auto">
          <a:xfrm>
            <a:off x="525482" y="3144744"/>
            <a:ext cx="5708650" cy="2994660"/>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5838337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F0763B-AAF6-7540-59B4-912B6981F921}"/>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901029E-6FC5-D696-1446-F79E79329F11}"/>
              </a:ext>
            </a:extLst>
          </p:cNvPr>
          <p:cNvSpPr>
            <a:spLocks noGrp="1"/>
          </p:cNvSpPr>
          <p:nvPr>
            <p:ph type="sldNum" sz="quarter" idx="12"/>
          </p:nvPr>
        </p:nvSpPr>
        <p:spPr/>
        <p:txBody>
          <a:bodyPr/>
          <a:lstStyle/>
          <a:p>
            <a:fld id="{9EA0BE3B-158A-4EDF-80DC-E394A0D1600F}" type="slidenum">
              <a:rPr lang="en-US" smtClean="0"/>
              <a:pPr/>
              <a:t>15</a:t>
            </a:fld>
            <a:endParaRPr lang="en-US" dirty="0"/>
          </a:p>
        </p:txBody>
      </p:sp>
      <p:sp>
        <p:nvSpPr>
          <p:cNvPr id="3" name="Title 2">
            <a:extLst>
              <a:ext uri="{FF2B5EF4-FFF2-40B4-BE49-F238E27FC236}">
                <a16:creationId xmlns:a16="http://schemas.microsoft.com/office/drawing/2014/main" id="{DBDF6E1A-91C7-F050-B8F1-7F710306E345}"/>
              </a:ext>
            </a:extLst>
          </p:cNvPr>
          <p:cNvSpPr>
            <a:spLocks noGrp="1"/>
          </p:cNvSpPr>
          <p:nvPr>
            <p:ph type="title"/>
          </p:nvPr>
        </p:nvSpPr>
        <p:spPr/>
        <p:txBody>
          <a:bodyPr/>
          <a:lstStyle/>
          <a:p>
            <a:r>
              <a:rPr lang="en-US"/>
              <a:t>3. Implementation using Bi-LSTM-CNN</a:t>
            </a:r>
            <a:endParaRPr lang="en-US" dirty="0"/>
          </a:p>
        </p:txBody>
      </p:sp>
      <p:sp>
        <p:nvSpPr>
          <p:cNvPr id="5" name="TextBox 4">
            <a:extLst>
              <a:ext uri="{FF2B5EF4-FFF2-40B4-BE49-F238E27FC236}">
                <a16:creationId xmlns:a16="http://schemas.microsoft.com/office/drawing/2014/main" id="{BA7B3853-2AB6-3EDA-1368-3D3A91B7F09E}"/>
              </a:ext>
            </a:extLst>
          </p:cNvPr>
          <p:cNvSpPr txBox="1"/>
          <p:nvPr/>
        </p:nvSpPr>
        <p:spPr>
          <a:xfrm>
            <a:off x="159679" y="777770"/>
            <a:ext cx="8749244" cy="1061829"/>
          </a:xfrm>
          <a:prstGeom prst="rect">
            <a:avLst/>
          </a:prstGeom>
          <a:noFill/>
        </p:spPr>
        <p:txBody>
          <a:bodyPr wrap="square" rtlCol="0">
            <a:spAutoFit/>
          </a:bodyPr>
          <a:lstStyle/>
          <a:p>
            <a:pPr marL="0" marR="0" algn="just">
              <a:lnSpc>
                <a:spcPct val="110000"/>
              </a:lnSpc>
              <a:spcBef>
                <a:spcPts val="300"/>
              </a:spcBef>
            </a:pPr>
            <a:r>
              <a:rPr lang="en-US" sz="1800">
                <a:effectLst/>
                <a:latin typeface="Times New Roman" panose="02020603050405020304" pitchFamily="18" charset="0"/>
                <a:ea typeface="Calibri" panose="020F0502020204030204" pitchFamily="34" charset="0"/>
              </a:rPr>
              <a:t>Afterwards, we used idlabel4.py to give each comment an ID as well as transform them into the correct format to preprocess. This is the result:</a:t>
            </a:r>
          </a:p>
          <a:p>
            <a:pPr marL="0" marR="0" algn="just">
              <a:lnSpc>
                <a:spcPct val="110000"/>
              </a:lnSpc>
              <a:spcBef>
                <a:spcPts val="300"/>
              </a:spcBef>
            </a:pPr>
            <a:endParaRPr lang="en-US" sz="2000" dirty="0"/>
          </a:p>
        </p:txBody>
      </p:sp>
      <p:pic>
        <p:nvPicPr>
          <p:cNvPr id="4" name="Picture 3" descr="A screenshot of a computer&#10;&#10;Description automatically generated">
            <a:extLst>
              <a:ext uri="{FF2B5EF4-FFF2-40B4-BE49-F238E27FC236}">
                <a16:creationId xmlns:a16="http://schemas.microsoft.com/office/drawing/2014/main" id="{31FD5350-4FC3-7BEE-6983-40185046B9B6}"/>
              </a:ext>
            </a:extLst>
          </p:cNvPr>
          <p:cNvPicPr>
            <a:picLocks noChangeAspect="1"/>
          </p:cNvPicPr>
          <p:nvPr/>
        </p:nvPicPr>
        <p:blipFill rotWithShape="1">
          <a:blip r:embed="rId2">
            <a:extLst>
              <a:ext uri="{28A0092B-C50C-407E-A947-70E740481C1C}">
                <a14:useLocalDpi xmlns:a14="http://schemas.microsoft.com/office/drawing/2010/main" val="0"/>
              </a:ext>
            </a:extLst>
          </a:blip>
          <a:srcRect l="20297" t="8347" r="5982" b="25259"/>
          <a:stretch/>
        </p:blipFill>
        <p:spPr bwMode="auto">
          <a:xfrm>
            <a:off x="235076" y="1579943"/>
            <a:ext cx="8536201" cy="3999054"/>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9439056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6BF076-C520-10EE-D645-5FD22F7D9F0D}"/>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385B1ED-E841-A6F8-2D4C-09E396FA6EF7}"/>
              </a:ext>
            </a:extLst>
          </p:cNvPr>
          <p:cNvSpPr>
            <a:spLocks noGrp="1"/>
          </p:cNvSpPr>
          <p:nvPr>
            <p:ph type="sldNum" sz="quarter" idx="12"/>
          </p:nvPr>
        </p:nvSpPr>
        <p:spPr/>
        <p:txBody>
          <a:bodyPr/>
          <a:lstStyle/>
          <a:p>
            <a:fld id="{9EA0BE3B-158A-4EDF-80DC-E394A0D1600F}" type="slidenum">
              <a:rPr lang="en-US" smtClean="0"/>
              <a:pPr/>
              <a:t>16</a:t>
            </a:fld>
            <a:endParaRPr lang="en-US" dirty="0"/>
          </a:p>
        </p:txBody>
      </p:sp>
      <p:sp>
        <p:nvSpPr>
          <p:cNvPr id="3" name="Title 2">
            <a:extLst>
              <a:ext uri="{FF2B5EF4-FFF2-40B4-BE49-F238E27FC236}">
                <a16:creationId xmlns:a16="http://schemas.microsoft.com/office/drawing/2014/main" id="{490B30A5-C6EE-581E-BEBD-D5585A041E62}"/>
              </a:ext>
            </a:extLst>
          </p:cNvPr>
          <p:cNvSpPr>
            <a:spLocks noGrp="1"/>
          </p:cNvSpPr>
          <p:nvPr>
            <p:ph type="title"/>
          </p:nvPr>
        </p:nvSpPr>
        <p:spPr/>
        <p:txBody>
          <a:bodyPr/>
          <a:lstStyle/>
          <a:p>
            <a:r>
              <a:rPr lang="en-US"/>
              <a:t>3. Implementation using Bi-LSTM-CNN</a:t>
            </a:r>
            <a:endParaRPr lang="en-US" dirty="0"/>
          </a:p>
        </p:txBody>
      </p:sp>
      <p:sp>
        <p:nvSpPr>
          <p:cNvPr id="5" name="TextBox 4">
            <a:extLst>
              <a:ext uri="{FF2B5EF4-FFF2-40B4-BE49-F238E27FC236}">
                <a16:creationId xmlns:a16="http://schemas.microsoft.com/office/drawing/2014/main" id="{21DC3C01-6949-5FB9-0E3C-90C8A1B1A076}"/>
              </a:ext>
            </a:extLst>
          </p:cNvPr>
          <p:cNvSpPr txBox="1"/>
          <p:nvPr/>
        </p:nvSpPr>
        <p:spPr>
          <a:xfrm>
            <a:off x="159679" y="777770"/>
            <a:ext cx="8749244" cy="5287601"/>
          </a:xfrm>
          <a:prstGeom prst="rect">
            <a:avLst/>
          </a:prstGeom>
          <a:noFill/>
        </p:spPr>
        <p:txBody>
          <a:bodyPr wrap="square" rtlCol="0">
            <a:spAutoFit/>
          </a:bodyPr>
          <a:lstStyle/>
          <a:p>
            <a:pPr marL="0" marR="0" algn="just">
              <a:lnSpc>
                <a:spcPct val="107000"/>
              </a:lnSpc>
              <a:spcBef>
                <a:spcPts val="300"/>
              </a:spcBef>
              <a:spcAft>
                <a:spcPts val="800"/>
              </a:spcAft>
            </a:pPr>
            <a:r>
              <a:rPr lang="en-US" sz="2000" dirty="0">
                <a:solidFill>
                  <a:srgbClr val="000000"/>
                </a:solidFill>
                <a:effectLst/>
                <a:latin typeface="Times New Roman" panose="02020603050405020304" pitchFamily="18" charset="0"/>
                <a:ea typeface="Calibri" panose="020F0502020204030204" pitchFamily="34" charset="0"/>
              </a:rPr>
              <a:t>We also did the same procedure for another 100 comments but they were used for evaluating the model and the dataset instead.</a:t>
            </a:r>
          </a:p>
          <a:p>
            <a:pPr marL="0" marR="0" algn="just">
              <a:lnSpc>
                <a:spcPct val="107000"/>
              </a:lnSpc>
              <a:spcBef>
                <a:spcPts val="300"/>
              </a:spcBef>
              <a:spcAft>
                <a:spcPts val="800"/>
              </a:spcAft>
            </a:pPr>
            <a:r>
              <a:rPr lang="en-US" sz="2000" dirty="0">
                <a:solidFill>
                  <a:srgbClr val="000000"/>
                </a:solidFill>
                <a:effectLst/>
                <a:latin typeface="Times New Roman" panose="02020603050405020304" pitchFamily="18" charset="0"/>
                <a:ea typeface="Calibri" panose="020F0502020204030204" pitchFamily="34" charset="0"/>
              </a:rPr>
              <a:t> We use several simple techniques in text pre-processing in all models for this task as follows: </a:t>
            </a:r>
          </a:p>
          <a:p>
            <a:pPr marL="342900" marR="0" lvl="0" indent="-342900" algn="just">
              <a:lnSpc>
                <a:spcPct val="107000"/>
              </a:lnSpc>
              <a:spcBef>
                <a:spcPts val="300"/>
              </a:spcBef>
              <a:spcAft>
                <a:spcPts val="800"/>
              </a:spcAft>
              <a:buSzPts val="1000"/>
              <a:buFont typeface="Symbol" panose="05050102010706020507" pitchFamily="18" charset="2"/>
              <a:buChar char=""/>
              <a:tabLst>
                <a:tab pos="457200" algn="l"/>
              </a:tabLst>
            </a:pPr>
            <a:r>
              <a:rPr lang="en-US" sz="2000" b="1" dirty="0">
                <a:solidFill>
                  <a:srgbClr val="000000"/>
                </a:solidFill>
                <a:effectLst/>
                <a:latin typeface="Times New Roman" panose="02020603050405020304" pitchFamily="18" charset="0"/>
                <a:ea typeface="Calibri" panose="020F0502020204030204" pitchFamily="34" charset="0"/>
              </a:rPr>
              <a:t>Converting all words to lower case. </a:t>
            </a:r>
            <a:endParaRPr lang="en-US" sz="2000" dirty="0">
              <a:solidFill>
                <a:srgbClr val="000000"/>
              </a:solidFill>
              <a:effectLst/>
              <a:latin typeface="Times New Roman" panose="02020603050405020304" pitchFamily="18" charset="0"/>
              <a:ea typeface="Calibri" panose="020F0502020204030204" pitchFamily="34" charset="0"/>
            </a:endParaRPr>
          </a:p>
          <a:p>
            <a:pPr marL="342900" marR="0" lvl="0" indent="-342900" algn="just">
              <a:lnSpc>
                <a:spcPct val="107000"/>
              </a:lnSpc>
              <a:spcBef>
                <a:spcPts val="300"/>
              </a:spcBef>
              <a:spcAft>
                <a:spcPts val="800"/>
              </a:spcAft>
              <a:buSzPts val="1000"/>
              <a:buFont typeface="Symbol" panose="05050102010706020507" pitchFamily="18" charset="2"/>
              <a:buChar char=""/>
              <a:tabLst>
                <a:tab pos="457200" algn="l"/>
              </a:tabLst>
            </a:pPr>
            <a:r>
              <a:rPr lang="en-US" sz="2000" b="1" dirty="0">
                <a:solidFill>
                  <a:srgbClr val="000000"/>
                </a:solidFill>
                <a:effectLst/>
                <a:latin typeface="Times New Roman" panose="02020603050405020304" pitchFamily="18" charset="0"/>
                <a:ea typeface="Calibri" panose="020F0502020204030204" pitchFamily="34" charset="0"/>
              </a:rPr>
              <a:t>Removing extra white spaces, punctuation marks. </a:t>
            </a:r>
            <a:endParaRPr lang="en-US" sz="2000" dirty="0">
              <a:solidFill>
                <a:srgbClr val="000000"/>
              </a:solidFill>
              <a:effectLst/>
              <a:latin typeface="Times New Roman" panose="02020603050405020304" pitchFamily="18" charset="0"/>
              <a:ea typeface="Calibri" panose="020F0502020204030204" pitchFamily="34" charset="0"/>
            </a:endParaRPr>
          </a:p>
          <a:p>
            <a:pPr marL="342900" marR="0" lvl="0" indent="-342900" algn="just">
              <a:lnSpc>
                <a:spcPct val="107000"/>
              </a:lnSpc>
              <a:spcBef>
                <a:spcPts val="300"/>
              </a:spcBef>
              <a:spcAft>
                <a:spcPts val="800"/>
              </a:spcAft>
              <a:buSzPts val="1000"/>
              <a:buFont typeface="Symbol" panose="05050102010706020507" pitchFamily="18" charset="2"/>
              <a:buChar char=""/>
              <a:tabLst>
                <a:tab pos="457200" algn="l"/>
              </a:tabLst>
            </a:pPr>
            <a:r>
              <a:rPr lang="en-US" sz="2000" b="1" dirty="0">
                <a:solidFill>
                  <a:srgbClr val="000000"/>
                </a:solidFill>
                <a:effectLst/>
                <a:latin typeface="Times New Roman" panose="02020603050405020304" pitchFamily="18" charset="0"/>
                <a:ea typeface="Calibri" panose="020F0502020204030204" pitchFamily="34" charset="0"/>
              </a:rPr>
              <a:t>Replacing all numbers with "number". </a:t>
            </a:r>
            <a:endParaRPr lang="en-US" sz="2000" dirty="0">
              <a:solidFill>
                <a:srgbClr val="000000"/>
              </a:solidFill>
              <a:effectLst/>
              <a:latin typeface="Times New Roman" panose="02020603050405020304" pitchFamily="18" charset="0"/>
              <a:ea typeface="Calibri" panose="020F0502020204030204" pitchFamily="34" charset="0"/>
            </a:endParaRPr>
          </a:p>
          <a:p>
            <a:pPr marL="342900" marR="0" lvl="0" indent="-342900" algn="just">
              <a:lnSpc>
                <a:spcPct val="107000"/>
              </a:lnSpc>
              <a:spcBef>
                <a:spcPts val="300"/>
              </a:spcBef>
              <a:spcAft>
                <a:spcPts val="800"/>
              </a:spcAft>
              <a:buSzPts val="1000"/>
              <a:buFont typeface="Symbol" panose="05050102010706020507" pitchFamily="18" charset="2"/>
              <a:buChar char=""/>
              <a:tabLst>
                <a:tab pos="457200" algn="l"/>
              </a:tabLst>
            </a:pPr>
            <a:r>
              <a:rPr lang="en-US" sz="2000" b="1" dirty="0">
                <a:solidFill>
                  <a:srgbClr val="000000"/>
                </a:solidFill>
                <a:effectLst/>
                <a:latin typeface="Times New Roman" panose="02020603050405020304" pitchFamily="18" charset="0"/>
                <a:ea typeface="Calibri" panose="020F0502020204030204" pitchFamily="34" charset="0"/>
              </a:rPr>
              <a:t>Word tokenization using the </a:t>
            </a:r>
            <a:r>
              <a:rPr lang="en-US" sz="2000" b="1" dirty="0" err="1">
                <a:solidFill>
                  <a:srgbClr val="000000"/>
                </a:solidFill>
                <a:effectLst/>
                <a:latin typeface="Times New Roman" panose="02020603050405020304" pitchFamily="18" charset="0"/>
                <a:ea typeface="Calibri" panose="020F0502020204030204" pitchFamily="34" charset="0"/>
              </a:rPr>
              <a:t>pivy</a:t>
            </a:r>
            <a:r>
              <a:rPr lang="en-US" sz="2000" b="1" dirty="0">
                <a:solidFill>
                  <a:srgbClr val="000000"/>
                </a:solidFill>
                <a:effectLst/>
                <a:latin typeface="Times New Roman" panose="02020603050405020304" pitchFamily="18" charset="0"/>
                <a:ea typeface="Calibri" panose="020F0502020204030204" pitchFamily="34" charset="0"/>
              </a:rPr>
              <a:t> library</a:t>
            </a:r>
            <a:endParaRPr lang="en-US" sz="2000" dirty="0">
              <a:solidFill>
                <a:srgbClr val="000000"/>
              </a:solidFill>
              <a:effectLst/>
              <a:latin typeface="Times New Roman" panose="02020603050405020304" pitchFamily="18" charset="0"/>
              <a:ea typeface="Calibri" panose="020F0502020204030204" pitchFamily="34" charset="0"/>
            </a:endParaRPr>
          </a:p>
          <a:p>
            <a:pPr algn="just">
              <a:lnSpc>
                <a:spcPct val="110000"/>
              </a:lnSpc>
              <a:spcBef>
                <a:spcPts val="300"/>
              </a:spcBef>
            </a:pPr>
            <a:r>
              <a:rPr lang="en-US" sz="2000" dirty="0">
                <a:solidFill>
                  <a:srgbClr val="000000"/>
                </a:solidFill>
                <a:effectLst/>
                <a:latin typeface="Times New Roman" panose="02020603050405020304" pitchFamily="18" charset="0"/>
                <a:ea typeface="Calibri" panose="020F0502020204030204" pitchFamily="34" charset="0"/>
              </a:rPr>
              <a:t>After that, we would vectorize all the sentences by assigning every word with a unique integer and prepare our word embeddings which basically is start retrieving the vector values of the pre-trained word-embeddings and assign it to all the words that was found in the dataset.</a:t>
            </a:r>
          </a:p>
          <a:p>
            <a:pPr marL="0" marR="0" algn="just">
              <a:lnSpc>
                <a:spcPct val="110000"/>
              </a:lnSpc>
              <a:spcBef>
                <a:spcPts val="300"/>
              </a:spcBef>
            </a:pPr>
            <a:endParaRPr lang="en-US" sz="2000" dirty="0"/>
          </a:p>
        </p:txBody>
      </p:sp>
    </p:spTree>
    <p:extLst>
      <p:ext uri="{BB962C8B-B14F-4D97-AF65-F5344CB8AC3E}">
        <p14:creationId xmlns:p14="http://schemas.microsoft.com/office/powerpoint/2010/main" val="34178487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C99602-27A2-75F0-D980-32FF470AACF1}"/>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8F18195-5A14-7F10-07AF-3CA0EE3F18C4}"/>
              </a:ext>
            </a:extLst>
          </p:cNvPr>
          <p:cNvSpPr>
            <a:spLocks noGrp="1"/>
          </p:cNvSpPr>
          <p:nvPr>
            <p:ph type="sldNum" sz="quarter" idx="12"/>
          </p:nvPr>
        </p:nvSpPr>
        <p:spPr/>
        <p:txBody>
          <a:bodyPr/>
          <a:lstStyle/>
          <a:p>
            <a:fld id="{9EA0BE3B-158A-4EDF-80DC-E394A0D1600F}" type="slidenum">
              <a:rPr lang="en-US" smtClean="0"/>
              <a:pPr/>
              <a:t>17</a:t>
            </a:fld>
            <a:endParaRPr lang="en-US" dirty="0"/>
          </a:p>
        </p:txBody>
      </p:sp>
      <p:sp>
        <p:nvSpPr>
          <p:cNvPr id="3" name="Title 2">
            <a:extLst>
              <a:ext uri="{FF2B5EF4-FFF2-40B4-BE49-F238E27FC236}">
                <a16:creationId xmlns:a16="http://schemas.microsoft.com/office/drawing/2014/main" id="{73759E5C-4590-FEDE-ED7B-B9F252532FCD}"/>
              </a:ext>
            </a:extLst>
          </p:cNvPr>
          <p:cNvSpPr>
            <a:spLocks noGrp="1"/>
          </p:cNvSpPr>
          <p:nvPr>
            <p:ph type="title"/>
          </p:nvPr>
        </p:nvSpPr>
        <p:spPr/>
        <p:txBody>
          <a:bodyPr/>
          <a:lstStyle/>
          <a:p>
            <a:r>
              <a:rPr lang="en-US"/>
              <a:t>3. Implementation using Bi-LSTM-CNN</a:t>
            </a:r>
            <a:endParaRPr lang="en-US" dirty="0"/>
          </a:p>
        </p:txBody>
      </p:sp>
      <p:sp>
        <p:nvSpPr>
          <p:cNvPr id="5" name="TextBox 4">
            <a:extLst>
              <a:ext uri="{FF2B5EF4-FFF2-40B4-BE49-F238E27FC236}">
                <a16:creationId xmlns:a16="http://schemas.microsoft.com/office/drawing/2014/main" id="{01BF90BF-F93C-6FD1-4C81-FD8BE6C66BD6}"/>
              </a:ext>
            </a:extLst>
          </p:cNvPr>
          <p:cNvSpPr txBox="1"/>
          <p:nvPr/>
        </p:nvSpPr>
        <p:spPr>
          <a:xfrm>
            <a:off x="159679" y="777770"/>
            <a:ext cx="8749244" cy="4882875"/>
          </a:xfrm>
          <a:prstGeom prst="rect">
            <a:avLst/>
          </a:prstGeom>
          <a:noFill/>
        </p:spPr>
        <p:txBody>
          <a:bodyPr wrap="square" rtlCol="0">
            <a:spAutoFit/>
          </a:bodyPr>
          <a:lstStyle/>
          <a:p>
            <a:pPr marL="0" marR="0" algn="just">
              <a:lnSpc>
                <a:spcPct val="107000"/>
              </a:lnSpc>
              <a:spcBef>
                <a:spcPts val="300"/>
              </a:spcBef>
              <a:spcAft>
                <a:spcPts val="800"/>
              </a:spcAft>
            </a:pPr>
            <a:r>
              <a:rPr lang="en-US" sz="2000" dirty="0">
                <a:solidFill>
                  <a:srgbClr val="000000"/>
                </a:solidFill>
                <a:effectLst/>
                <a:latin typeface="Times New Roman" panose="02020603050405020304" pitchFamily="18" charset="0"/>
                <a:ea typeface="Calibri" panose="020F0502020204030204" pitchFamily="34" charset="0"/>
              </a:rPr>
              <a:t>Now we setup the model:</a:t>
            </a:r>
          </a:p>
          <a:p>
            <a:pPr marL="342900" marR="0" lvl="0" indent="-342900" algn="just">
              <a:lnSpc>
                <a:spcPct val="107000"/>
              </a:lnSpc>
              <a:spcBef>
                <a:spcPts val="300"/>
              </a:spcBef>
              <a:spcAft>
                <a:spcPts val="800"/>
              </a:spcAft>
              <a:buSzPts val="1000"/>
              <a:buFont typeface="Symbol" panose="05050102010706020507" pitchFamily="18" charset="2"/>
              <a:buChar char=""/>
              <a:tabLst>
                <a:tab pos="457200" algn="l"/>
              </a:tabLst>
            </a:pPr>
            <a:r>
              <a:rPr lang="en-US" sz="2000" dirty="0">
                <a:solidFill>
                  <a:srgbClr val="000000"/>
                </a:solidFill>
                <a:effectLst/>
                <a:latin typeface="Times New Roman" panose="02020603050405020304" pitchFamily="18" charset="0"/>
                <a:ea typeface="Calibri" panose="020F0502020204030204" pitchFamily="34" charset="0"/>
              </a:rPr>
              <a:t>Embedding: Initializing the </a:t>
            </a:r>
            <a:r>
              <a:rPr lang="en-US" sz="2000">
                <a:solidFill>
                  <a:srgbClr val="000000"/>
                </a:solidFill>
                <a:effectLst/>
                <a:latin typeface="Times New Roman" panose="02020603050405020304" pitchFamily="18" charset="0"/>
                <a:ea typeface="Calibri" panose="020F0502020204030204" pitchFamily="34" charset="0"/>
              </a:rPr>
              <a:t>embedding layer </a:t>
            </a:r>
            <a:r>
              <a:rPr lang="en-US" sz="2000" dirty="0">
                <a:solidFill>
                  <a:srgbClr val="000000"/>
                </a:solidFill>
                <a:effectLst/>
                <a:latin typeface="Times New Roman" panose="02020603050405020304" pitchFamily="18" charset="0"/>
                <a:ea typeface="Calibri" panose="020F0502020204030204" pitchFamily="34" charset="0"/>
              </a:rPr>
              <a:t>with the weights we retrieved from the pre-trained </a:t>
            </a:r>
            <a:r>
              <a:rPr lang="en-US" sz="2000" dirty="0" err="1">
                <a:solidFill>
                  <a:srgbClr val="000000"/>
                </a:solidFill>
                <a:effectLst/>
                <a:latin typeface="Times New Roman" panose="02020603050405020304" pitchFamily="18" charset="0"/>
                <a:ea typeface="Calibri" panose="020F0502020204030204" pitchFamily="34" charset="0"/>
              </a:rPr>
              <a:t>embedding_matrix</a:t>
            </a:r>
            <a:r>
              <a:rPr lang="en-US" sz="2000" dirty="0">
                <a:solidFill>
                  <a:srgbClr val="000000"/>
                </a:solidFill>
                <a:effectLst/>
                <a:latin typeface="Times New Roman" panose="02020603050405020304" pitchFamily="18" charset="0"/>
                <a:ea typeface="Calibri" panose="020F0502020204030204" pitchFamily="34" charset="0"/>
              </a:rPr>
              <a:t> (cc.vi.300.vec)</a:t>
            </a:r>
          </a:p>
          <a:p>
            <a:pPr marL="342900" marR="0" lvl="0" indent="-342900" algn="just">
              <a:lnSpc>
                <a:spcPct val="107000"/>
              </a:lnSpc>
              <a:spcBef>
                <a:spcPts val="300"/>
              </a:spcBef>
              <a:spcAft>
                <a:spcPts val="800"/>
              </a:spcAft>
              <a:buSzPts val="1000"/>
              <a:buFont typeface="Symbol" panose="05050102010706020507" pitchFamily="18" charset="2"/>
              <a:buChar char=""/>
              <a:tabLst>
                <a:tab pos="457200" algn="l"/>
              </a:tabLst>
            </a:pPr>
            <a:r>
              <a:rPr lang="en-US" sz="2000" dirty="0">
                <a:solidFill>
                  <a:srgbClr val="000000"/>
                </a:solidFill>
                <a:effectLst/>
                <a:latin typeface="Times New Roman" panose="02020603050405020304" pitchFamily="18" charset="0"/>
                <a:ea typeface="Calibri" panose="020F0502020204030204" pitchFamily="34" charset="0"/>
              </a:rPr>
              <a:t>SpatialDropout1D: Randomly drops 35% of </a:t>
            </a:r>
            <a:r>
              <a:rPr lang="en-US" sz="2000" dirty="0" err="1">
                <a:solidFill>
                  <a:srgbClr val="000000"/>
                </a:solidFill>
                <a:effectLst/>
                <a:latin typeface="Times New Roman" panose="02020603050405020304" pitchFamily="18" charset="0"/>
                <a:ea typeface="Calibri" panose="020F0502020204030204" pitchFamily="34" charset="0"/>
              </a:rPr>
              <a:t>embed_size</a:t>
            </a:r>
            <a:r>
              <a:rPr lang="en-US" sz="2000" dirty="0">
                <a:solidFill>
                  <a:srgbClr val="000000"/>
                </a:solidFill>
                <a:effectLst/>
                <a:latin typeface="Times New Roman" panose="02020603050405020304" pitchFamily="18" charset="0"/>
                <a:ea typeface="Calibri" panose="020F0502020204030204" pitchFamily="34" charset="0"/>
              </a:rPr>
              <a:t> (300) to avoid overfitting. </a:t>
            </a:r>
          </a:p>
          <a:p>
            <a:pPr marL="342900" marR="0" lvl="0" indent="-342900" algn="just">
              <a:lnSpc>
                <a:spcPct val="107000"/>
              </a:lnSpc>
              <a:spcBef>
                <a:spcPts val="300"/>
              </a:spcBef>
              <a:spcAft>
                <a:spcPts val="800"/>
              </a:spcAft>
              <a:buSzPts val="1000"/>
              <a:buFont typeface="Symbol" panose="05050102010706020507" pitchFamily="18" charset="2"/>
              <a:buChar char=""/>
              <a:tabLst>
                <a:tab pos="457200" algn="l"/>
              </a:tabLst>
            </a:pPr>
            <a:r>
              <a:rPr lang="en-US" sz="2000" dirty="0">
                <a:solidFill>
                  <a:srgbClr val="000000"/>
                </a:solidFill>
                <a:effectLst/>
                <a:latin typeface="Times New Roman" panose="02020603050405020304" pitchFamily="18" charset="0"/>
                <a:ea typeface="Calibri" panose="020F0502020204030204" pitchFamily="34" charset="0"/>
              </a:rPr>
              <a:t>Bi-LSTM: applies a bidirectional wrapper around an LSTM layer to capture dependencies in both forward and backward directions.</a:t>
            </a:r>
          </a:p>
          <a:p>
            <a:pPr marL="342900" marR="0" lvl="0" indent="-342900" algn="just">
              <a:lnSpc>
                <a:spcPct val="107000"/>
              </a:lnSpc>
              <a:spcBef>
                <a:spcPts val="300"/>
              </a:spcBef>
              <a:spcAft>
                <a:spcPts val="800"/>
              </a:spcAft>
              <a:buSzPts val="1000"/>
              <a:buFont typeface="Symbol" panose="05050102010706020507" pitchFamily="18" charset="2"/>
              <a:buChar char=""/>
              <a:tabLst>
                <a:tab pos="457200" algn="l"/>
              </a:tabLst>
            </a:pPr>
            <a:r>
              <a:rPr lang="en-US" sz="2000" dirty="0">
                <a:solidFill>
                  <a:srgbClr val="000000"/>
                </a:solidFill>
                <a:effectLst/>
                <a:latin typeface="Times New Roman" panose="02020603050405020304" pitchFamily="18" charset="0"/>
                <a:ea typeface="Calibri" panose="020F0502020204030204" pitchFamily="34" charset="0"/>
              </a:rPr>
              <a:t>Conv1D: applies filters(Kernel) to detect patterns in the sequence of embeddings, it aims to generalize the model further so that it can accurately predicts dataset with similar patterns.</a:t>
            </a:r>
          </a:p>
          <a:p>
            <a:pPr marL="342900" marR="0" lvl="0" indent="-342900" algn="just">
              <a:lnSpc>
                <a:spcPct val="107000"/>
              </a:lnSpc>
              <a:spcBef>
                <a:spcPts val="300"/>
              </a:spcBef>
              <a:spcAft>
                <a:spcPts val="800"/>
              </a:spcAft>
              <a:buSzPts val="1000"/>
              <a:buFont typeface="Symbol" panose="05050102010706020507" pitchFamily="18" charset="2"/>
              <a:buChar char=""/>
              <a:tabLst>
                <a:tab pos="457200" algn="l"/>
              </a:tabLst>
            </a:pPr>
            <a:endParaRPr lang="en-US" sz="2000" dirty="0">
              <a:solidFill>
                <a:srgbClr val="000000"/>
              </a:solidFill>
              <a:effectLst/>
              <a:latin typeface="Times New Roman" panose="02020603050405020304" pitchFamily="18" charset="0"/>
              <a:ea typeface="Calibri" panose="020F0502020204030204" pitchFamily="34" charset="0"/>
            </a:endParaRPr>
          </a:p>
          <a:p>
            <a:pPr marL="0" marR="0" algn="just">
              <a:lnSpc>
                <a:spcPct val="110000"/>
              </a:lnSpc>
              <a:spcBef>
                <a:spcPts val="300"/>
              </a:spcBef>
            </a:pPr>
            <a:endParaRPr lang="en-US" sz="2000" dirty="0"/>
          </a:p>
        </p:txBody>
      </p:sp>
    </p:spTree>
    <p:extLst>
      <p:ext uri="{BB962C8B-B14F-4D97-AF65-F5344CB8AC3E}">
        <p14:creationId xmlns:p14="http://schemas.microsoft.com/office/powerpoint/2010/main" val="35905742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96FE3D-7DE5-0180-F5BB-96C5D870E7F7}"/>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3543AB5-A73E-5CE3-F08D-D19E2E55B32A}"/>
              </a:ext>
            </a:extLst>
          </p:cNvPr>
          <p:cNvSpPr>
            <a:spLocks noGrp="1"/>
          </p:cNvSpPr>
          <p:nvPr>
            <p:ph type="sldNum" sz="quarter" idx="12"/>
          </p:nvPr>
        </p:nvSpPr>
        <p:spPr/>
        <p:txBody>
          <a:bodyPr/>
          <a:lstStyle/>
          <a:p>
            <a:fld id="{9EA0BE3B-158A-4EDF-80DC-E394A0D1600F}" type="slidenum">
              <a:rPr lang="en-US" smtClean="0"/>
              <a:pPr/>
              <a:t>18</a:t>
            </a:fld>
            <a:endParaRPr lang="en-US" dirty="0"/>
          </a:p>
        </p:txBody>
      </p:sp>
      <p:sp>
        <p:nvSpPr>
          <p:cNvPr id="3" name="Title 2">
            <a:extLst>
              <a:ext uri="{FF2B5EF4-FFF2-40B4-BE49-F238E27FC236}">
                <a16:creationId xmlns:a16="http://schemas.microsoft.com/office/drawing/2014/main" id="{95B5C46D-6EAF-5DB1-B7FF-75F64BC51E31}"/>
              </a:ext>
            </a:extLst>
          </p:cNvPr>
          <p:cNvSpPr>
            <a:spLocks noGrp="1"/>
          </p:cNvSpPr>
          <p:nvPr>
            <p:ph type="title"/>
          </p:nvPr>
        </p:nvSpPr>
        <p:spPr/>
        <p:txBody>
          <a:bodyPr/>
          <a:lstStyle/>
          <a:p>
            <a:r>
              <a:rPr lang="en-US" dirty="0"/>
              <a:t>3. Implementation using Bi-LSTM-CNN</a:t>
            </a:r>
          </a:p>
        </p:txBody>
      </p:sp>
      <p:pic>
        <p:nvPicPr>
          <p:cNvPr id="5124" name="Picture 4" descr="LTSM neural network architecture. | Download Scientific Diagram">
            <a:extLst>
              <a:ext uri="{FF2B5EF4-FFF2-40B4-BE49-F238E27FC236}">
                <a16:creationId xmlns:a16="http://schemas.microsoft.com/office/drawing/2014/main" id="{9DB34194-AE6B-0F28-8426-43A07DA27C1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99417" y="1056959"/>
            <a:ext cx="5414841" cy="52812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283006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C03C3E-ED1D-868E-52D3-5CEDC42E4B8B}"/>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98B762A-2D7C-77FC-BB89-8648E4456C62}"/>
              </a:ext>
            </a:extLst>
          </p:cNvPr>
          <p:cNvSpPr>
            <a:spLocks noGrp="1"/>
          </p:cNvSpPr>
          <p:nvPr>
            <p:ph type="sldNum" sz="quarter" idx="12"/>
          </p:nvPr>
        </p:nvSpPr>
        <p:spPr/>
        <p:txBody>
          <a:bodyPr/>
          <a:lstStyle/>
          <a:p>
            <a:fld id="{9EA0BE3B-158A-4EDF-80DC-E394A0D1600F}" type="slidenum">
              <a:rPr lang="en-US" smtClean="0"/>
              <a:pPr/>
              <a:t>19</a:t>
            </a:fld>
            <a:endParaRPr lang="en-US" dirty="0"/>
          </a:p>
        </p:txBody>
      </p:sp>
      <p:sp>
        <p:nvSpPr>
          <p:cNvPr id="3" name="Title 2">
            <a:extLst>
              <a:ext uri="{FF2B5EF4-FFF2-40B4-BE49-F238E27FC236}">
                <a16:creationId xmlns:a16="http://schemas.microsoft.com/office/drawing/2014/main" id="{46BCF969-71D9-400C-FAD0-183FE8282FE7}"/>
              </a:ext>
            </a:extLst>
          </p:cNvPr>
          <p:cNvSpPr>
            <a:spLocks noGrp="1"/>
          </p:cNvSpPr>
          <p:nvPr>
            <p:ph type="title"/>
          </p:nvPr>
        </p:nvSpPr>
        <p:spPr/>
        <p:txBody>
          <a:bodyPr/>
          <a:lstStyle/>
          <a:p>
            <a:r>
              <a:rPr lang="en-US"/>
              <a:t>3. Implementation using Bi-LSTM-CNN</a:t>
            </a:r>
            <a:endParaRPr lang="en-US" dirty="0"/>
          </a:p>
        </p:txBody>
      </p:sp>
      <p:sp>
        <p:nvSpPr>
          <p:cNvPr id="5" name="TextBox 4">
            <a:extLst>
              <a:ext uri="{FF2B5EF4-FFF2-40B4-BE49-F238E27FC236}">
                <a16:creationId xmlns:a16="http://schemas.microsoft.com/office/drawing/2014/main" id="{99C3E7F0-E8BD-3B9F-CC2C-6D3E2FE81871}"/>
              </a:ext>
            </a:extLst>
          </p:cNvPr>
          <p:cNvSpPr txBox="1"/>
          <p:nvPr/>
        </p:nvSpPr>
        <p:spPr>
          <a:xfrm>
            <a:off x="159679" y="777770"/>
            <a:ext cx="8749244" cy="4930068"/>
          </a:xfrm>
          <a:prstGeom prst="rect">
            <a:avLst/>
          </a:prstGeom>
          <a:noFill/>
        </p:spPr>
        <p:txBody>
          <a:bodyPr wrap="square" rtlCol="0">
            <a:spAutoFit/>
          </a:bodyPr>
          <a:lstStyle/>
          <a:p>
            <a:pPr marL="342900" marR="0" lvl="0" indent="-342900" algn="just">
              <a:lnSpc>
                <a:spcPct val="107000"/>
              </a:lnSpc>
              <a:spcBef>
                <a:spcPts val="300"/>
              </a:spcBef>
              <a:spcAft>
                <a:spcPts val="800"/>
              </a:spcAft>
              <a:buSzPts val="1000"/>
              <a:buFont typeface="Symbol" panose="05050102010706020507" pitchFamily="18" charset="2"/>
              <a:buChar char=""/>
              <a:tabLst>
                <a:tab pos="457200" algn="l"/>
              </a:tabLst>
            </a:pPr>
            <a:r>
              <a:rPr lang="en-US" sz="2000" dirty="0">
                <a:solidFill>
                  <a:srgbClr val="000000"/>
                </a:solidFill>
                <a:effectLst/>
                <a:latin typeface="Times New Roman" panose="02020603050405020304" pitchFamily="18" charset="0"/>
                <a:ea typeface="Calibri" panose="020F0502020204030204" pitchFamily="34" charset="0"/>
              </a:rPr>
              <a:t>GlobalAveragePooling1D: acts as a layer in neural networks used for reducing the dimensionality of data while retaining the most important features. It operates on 1D sequence data (like time series or text data represented as sequences).</a:t>
            </a:r>
          </a:p>
          <a:p>
            <a:pPr marL="342900" marR="0" lvl="0" indent="-342900" algn="just">
              <a:lnSpc>
                <a:spcPct val="107000"/>
              </a:lnSpc>
              <a:spcBef>
                <a:spcPts val="300"/>
              </a:spcBef>
              <a:spcAft>
                <a:spcPts val="800"/>
              </a:spcAft>
              <a:buSzPts val="1000"/>
              <a:buFont typeface="Symbol" panose="05050102010706020507" pitchFamily="18" charset="2"/>
              <a:buChar char=""/>
              <a:tabLst>
                <a:tab pos="457200" algn="l"/>
              </a:tabLst>
            </a:pPr>
            <a:r>
              <a:rPr lang="en-US" sz="2000" dirty="0">
                <a:solidFill>
                  <a:srgbClr val="000000"/>
                </a:solidFill>
                <a:effectLst/>
                <a:latin typeface="Times New Roman" panose="02020603050405020304" pitchFamily="18" charset="0"/>
                <a:ea typeface="Calibri" panose="020F0502020204030204" pitchFamily="34" charset="0"/>
              </a:rPr>
              <a:t>GlobalMaxPooling1D: also a layer as a layer in neural networks much like global average but instead of selecting the average values of each sentences, it only retrieve the maximum values.</a:t>
            </a:r>
          </a:p>
          <a:p>
            <a:pPr marL="342900" marR="0" lvl="0" indent="-342900" algn="just">
              <a:lnSpc>
                <a:spcPct val="107000"/>
              </a:lnSpc>
              <a:spcBef>
                <a:spcPts val="300"/>
              </a:spcBef>
              <a:spcAft>
                <a:spcPts val="800"/>
              </a:spcAft>
              <a:buSzPts val="1000"/>
              <a:buFont typeface="Symbol" panose="05050102010706020507" pitchFamily="18" charset="2"/>
              <a:buChar char=""/>
              <a:tabLst>
                <a:tab pos="457200" algn="l"/>
              </a:tabLst>
            </a:pPr>
            <a:r>
              <a:rPr lang="en-US" sz="2000" dirty="0">
                <a:solidFill>
                  <a:srgbClr val="000000"/>
                </a:solidFill>
                <a:effectLst/>
                <a:latin typeface="Times New Roman" panose="02020603050405020304" pitchFamily="18" charset="0"/>
                <a:ea typeface="Calibri" panose="020F0502020204030204" pitchFamily="34" charset="0"/>
              </a:rPr>
              <a:t>Concatenate: Combine the results of both </a:t>
            </a:r>
            <a:r>
              <a:rPr lang="en-US" sz="2000" dirty="0" err="1">
                <a:solidFill>
                  <a:srgbClr val="000000"/>
                </a:solidFill>
                <a:effectLst/>
                <a:latin typeface="Times New Roman" panose="02020603050405020304" pitchFamily="18" charset="0"/>
                <a:ea typeface="Calibri" panose="020F0502020204030204" pitchFamily="34" charset="0"/>
              </a:rPr>
              <a:t>GlobalAveragePooling</a:t>
            </a:r>
            <a:r>
              <a:rPr lang="en-US" sz="2000" dirty="0">
                <a:solidFill>
                  <a:srgbClr val="000000"/>
                </a:solidFill>
                <a:effectLst/>
                <a:latin typeface="Times New Roman" panose="02020603050405020304" pitchFamily="18" charset="0"/>
                <a:ea typeface="Calibri" panose="020F0502020204030204" pitchFamily="34" charset="0"/>
              </a:rPr>
              <a:t> and </a:t>
            </a:r>
            <a:r>
              <a:rPr lang="en-US" sz="2000" dirty="0" err="1">
                <a:solidFill>
                  <a:srgbClr val="000000"/>
                </a:solidFill>
                <a:effectLst/>
                <a:latin typeface="Times New Roman" panose="02020603050405020304" pitchFamily="18" charset="0"/>
                <a:ea typeface="Calibri" panose="020F0502020204030204" pitchFamily="34" charset="0"/>
              </a:rPr>
              <a:t>GlobalMaxPooling</a:t>
            </a:r>
            <a:r>
              <a:rPr lang="en-US" sz="2000" dirty="0">
                <a:solidFill>
                  <a:srgbClr val="000000"/>
                </a:solidFill>
                <a:effectLst/>
                <a:latin typeface="Times New Roman" panose="02020603050405020304" pitchFamily="18" charset="0"/>
                <a:ea typeface="Calibri" panose="020F0502020204030204" pitchFamily="34" charset="0"/>
              </a:rPr>
              <a:t>.</a:t>
            </a:r>
          </a:p>
          <a:p>
            <a:pPr marL="0" marR="0" algn="just">
              <a:lnSpc>
                <a:spcPct val="107000"/>
              </a:lnSpc>
              <a:spcBef>
                <a:spcPts val="300"/>
              </a:spcBef>
              <a:spcAft>
                <a:spcPts val="800"/>
              </a:spcAft>
            </a:pPr>
            <a:r>
              <a:rPr lang="en-US" sz="2000" dirty="0">
                <a:solidFill>
                  <a:srgbClr val="000000"/>
                </a:solidFill>
                <a:effectLst/>
                <a:latin typeface="Times New Roman" panose="02020603050405020304" pitchFamily="18" charset="0"/>
                <a:ea typeface="Calibri" panose="020F0502020204030204" pitchFamily="34" charset="0"/>
              </a:rPr>
              <a:t>After that, we convert the output by converting the dense vectors into values from 0-1 through an activation function(sigmoid). Finally we configure the model to compile it.</a:t>
            </a:r>
          </a:p>
          <a:p>
            <a:pPr marL="0" marR="0" algn="just">
              <a:lnSpc>
                <a:spcPct val="110000"/>
              </a:lnSpc>
              <a:spcBef>
                <a:spcPts val="300"/>
              </a:spcBef>
            </a:pPr>
            <a:endParaRPr lang="en-US" sz="2000" dirty="0"/>
          </a:p>
        </p:txBody>
      </p:sp>
    </p:spTree>
    <p:extLst>
      <p:ext uri="{BB962C8B-B14F-4D97-AF65-F5344CB8AC3E}">
        <p14:creationId xmlns:p14="http://schemas.microsoft.com/office/powerpoint/2010/main" val="24769334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D6941D0-D074-43AE-8875-C4BDC98ADB7F}"/>
              </a:ext>
            </a:extLst>
          </p:cNvPr>
          <p:cNvSpPr>
            <a:spLocks noGrp="1"/>
          </p:cNvSpPr>
          <p:nvPr>
            <p:ph type="title"/>
          </p:nvPr>
        </p:nvSpPr>
        <p:spPr>
          <a:xfrm>
            <a:off x="3827250" y="3747378"/>
            <a:ext cx="4875003" cy="327074"/>
          </a:xfrm>
        </p:spPr>
        <p:txBody>
          <a:bodyPr lIns="68580" tIns="34290" rIns="68580" bIns="34290" anchor="t"/>
          <a:lstStyle/>
          <a:p>
            <a:pPr algn="ctr"/>
            <a:r>
              <a:rPr lang="en-US" sz="3600" dirty="0">
                <a:latin typeface="Lato"/>
                <a:ea typeface="Lato"/>
                <a:cs typeface="Lato"/>
              </a:rPr>
              <a:t>Introduction</a:t>
            </a:r>
          </a:p>
        </p:txBody>
      </p:sp>
      <p:sp>
        <p:nvSpPr>
          <p:cNvPr id="4" name="Slide Number Placeholder 3">
            <a:extLst>
              <a:ext uri="{FF2B5EF4-FFF2-40B4-BE49-F238E27FC236}">
                <a16:creationId xmlns:a16="http://schemas.microsoft.com/office/drawing/2014/main" id="{BD91CA00-8B5A-4B5F-AE21-CF0691D64D53}"/>
              </a:ext>
            </a:extLst>
          </p:cNvPr>
          <p:cNvSpPr>
            <a:spLocks noGrp="1"/>
          </p:cNvSpPr>
          <p:nvPr>
            <p:ph type="sldNum" sz="quarter" idx="12"/>
          </p:nvPr>
        </p:nvSpPr>
        <p:spPr/>
        <p:txBody>
          <a:bodyPr/>
          <a:lstStyle/>
          <a:p>
            <a:fld id="{9EA0BE3B-158A-4EDF-80DC-E394A0D1600F}" type="slidenum">
              <a:rPr lang="en-US" smtClean="0"/>
              <a:pPr/>
              <a:t>2</a:t>
            </a:fld>
            <a:endParaRPr lang="en-US"/>
          </a:p>
        </p:txBody>
      </p:sp>
      <p:sp>
        <p:nvSpPr>
          <p:cNvPr id="2" name="TextBox 1">
            <a:extLst>
              <a:ext uri="{FF2B5EF4-FFF2-40B4-BE49-F238E27FC236}">
                <a16:creationId xmlns:a16="http://schemas.microsoft.com/office/drawing/2014/main" id="{8BF2FA17-CADC-99F8-3C1F-41AEE9864CA5}"/>
              </a:ext>
            </a:extLst>
          </p:cNvPr>
          <p:cNvSpPr txBox="1"/>
          <p:nvPr/>
        </p:nvSpPr>
        <p:spPr>
          <a:xfrm>
            <a:off x="5653045" y="2587476"/>
            <a:ext cx="1223412" cy="1323439"/>
          </a:xfrm>
          <a:prstGeom prst="rect">
            <a:avLst/>
          </a:prstGeom>
          <a:noFill/>
        </p:spPr>
        <p:txBody>
          <a:bodyPr wrap="none" rtlCol="0">
            <a:spAutoFit/>
          </a:bodyPr>
          <a:lstStyle/>
          <a:p>
            <a:r>
              <a:rPr lang="en-US" sz="8000" dirty="0"/>
              <a:t>01</a:t>
            </a:r>
          </a:p>
        </p:txBody>
      </p:sp>
    </p:spTree>
    <p:extLst>
      <p:ext uri="{BB962C8B-B14F-4D97-AF65-F5344CB8AC3E}">
        <p14:creationId xmlns:p14="http://schemas.microsoft.com/office/powerpoint/2010/main" val="21580790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733870-1240-F6E1-1984-958C8AE0ABD9}"/>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3F20FED-42C8-7400-0A83-76C09A34CB76}"/>
              </a:ext>
            </a:extLst>
          </p:cNvPr>
          <p:cNvSpPr>
            <a:spLocks noGrp="1"/>
          </p:cNvSpPr>
          <p:nvPr>
            <p:ph type="sldNum" sz="quarter" idx="12"/>
          </p:nvPr>
        </p:nvSpPr>
        <p:spPr/>
        <p:txBody>
          <a:bodyPr/>
          <a:lstStyle/>
          <a:p>
            <a:fld id="{9EA0BE3B-158A-4EDF-80DC-E394A0D1600F}" type="slidenum">
              <a:rPr lang="en-US" smtClean="0"/>
              <a:pPr/>
              <a:t>20</a:t>
            </a:fld>
            <a:endParaRPr lang="en-US" dirty="0"/>
          </a:p>
        </p:txBody>
      </p:sp>
      <p:sp>
        <p:nvSpPr>
          <p:cNvPr id="3" name="Title 2">
            <a:extLst>
              <a:ext uri="{FF2B5EF4-FFF2-40B4-BE49-F238E27FC236}">
                <a16:creationId xmlns:a16="http://schemas.microsoft.com/office/drawing/2014/main" id="{DA8F208E-C08B-76B1-C5B9-63FE6507ABE0}"/>
              </a:ext>
            </a:extLst>
          </p:cNvPr>
          <p:cNvSpPr>
            <a:spLocks noGrp="1"/>
          </p:cNvSpPr>
          <p:nvPr>
            <p:ph type="title"/>
          </p:nvPr>
        </p:nvSpPr>
        <p:spPr/>
        <p:txBody>
          <a:bodyPr/>
          <a:lstStyle/>
          <a:p>
            <a:r>
              <a:rPr lang="en-US"/>
              <a:t>3. Implementation using Bi-LSTM-CNN</a:t>
            </a:r>
            <a:endParaRPr lang="en-US" dirty="0"/>
          </a:p>
        </p:txBody>
      </p:sp>
      <p:sp>
        <p:nvSpPr>
          <p:cNvPr id="5" name="TextBox 4">
            <a:extLst>
              <a:ext uri="{FF2B5EF4-FFF2-40B4-BE49-F238E27FC236}">
                <a16:creationId xmlns:a16="http://schemas.microsoft.com/office/drawing/2014/main" id="{F919C799-B47A-EE68-CCDF-1378D2EBA293}"/>
              </a:ext>
            </a:extLst>
          </p:cNvPr>
          <p:cNvSpPr txBox="1"/>
          <p:nvPr/>
        </p:nvSpPr>
        <p:spPr>
          <a:xfrm>
            <a:off x="159679" y="777770"/>
            <a:ext cx="8749244" cy="757130"/>
          </a:xfrm>
          <a:prstGeom prst="rect">
            <a:avLst/>
          </a:prstGeom>
          <a:noFill/>
        </p:spPr>
        <p:txBody>
          <a:bodyPr wrap="square" rtlCol="0">
            <a:spAutoFit/>
          </a:bodyPr>
          <a:lstStyle/>
          <a:p>
            <a:pPr algn="just">
              <a:lnSpc>
                <a:spcPct val="110000"/>
              </a:lnSpc>
              <a:spcBef>
                <a:spcPts val="300"/>
              </a:spcBef>
            </a:pPr>
            <a:r>
              <a:rPr lang="en-US" sz="1800" dirty="0">
                <a:solidFill>
                  <a:srgbClr val="000000"/>
                </a:solidFill>
                <a:effectLst/>
                <a:latin typeface="Times New Roman" panose="02020603050405020304" pitchFamily="18" charset="0"/>
                <a:ea typeface="Calibri" panose="020F0502020204030204" pitchFamily="34" charset="0"/>
              </a:rPr>
              <a:t>Here’s our model summary:</a:t>
            </a:r>
          </a:p>
          <a:p>
            <a:pPr marL="0" marR="0" algn="just">
              <a:lnSpc>
                <a:spcPct val="110000"/>
              </a:lnSpc>
              <a:spcBef>
                <a:spcPts val="300"/>
              </a:spcBef>
            </a:pPr>
            <a:endParaRPr lang="en-US" sz="2000" dirty="0"/>
          </a:p>
        </p:txBody>
      </p:sp>
      <p:pic>
        <p:nvPicPr>
          <p:cNvPr id="4" name="Picture 3" descr="A screen shot of a computer&#10;&#10;Description automatically generated">
            <a:extLst>
              <a:ext uri="{FF2B5EF4-FFF2-40B4-BE49-F238E27FC236}">
                <a16:creationId xmlns:a16="http://schemas.microsoft.com/office/drawing/2014/main" id="{389AB481-81B3-7515-6F2F-C7099E3EC1A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13569" y="1528775"/>
            <a:ext cx="7931777" cy="4465822"/>
          </a:xfrm>
          <a:prstGeom prst="rect">
            <a:avLst/>
          </a:prstGeom>
          <a:noFill/>
          <a:ln>
            <a:noFill/>
          </a:ln>
        </p:spPr>
      </p:pic>
    </p:spTree>
    <p:extLst>
      <p:ext uri="{BB962C8B-B14F-4D97-AF65-F5344CB8AC3E}">
        <p14:creationId xmlns:p14="http://schemas.microsoft.com/office/powerpoint/2010/main" val="30739417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F7B194-C06F-5DBD-EF62-65F5D7EF17D4}"/>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58A97AFB-BAD3-2242-FD04-D541ECF8C7FB}"/>
              </a:ext>
            </a:extLst>
          </p:cNvPr>
          <p:cNvSpPr>
            <a:spLocks noGrp="1"/>
          </p:cNvSpPr>
          <p:nvPr>
            <p:ph type="title"/>
          </p:nvPr>
        </p:nvSpPr>
        <p:spPr>
          <a:xfrm>
            <a:off x="3827250" y="3747378"/>
            <a:ext cx="4875003" cy="327074"/>
          </a:xfrm>
        </p:spPr>
        <p:txBody>
          <a:bodyPr lIns="68580" tIns="34290" rIns="68580" bIns="34290" anchor="t"/>
          <a:lstStyle/>
          <a:p>
            <a:pPr algn="ctr"/>
            <a:r>
              <a:rPr lang="en-US" sz="3600" dirty="0">
                <a:latin typeface="Lato"/>
                <a:ea typeface="Lato"/>
                <a:cs typeface="Lato"/>
              </a:rPr>
              <a:t>Experiments</a:t>
            </a:r>
          </a:p>
        </p:txBody>
      </p:sp>
      <p:sp>
        <p:nvSpPr>
          <p:cNvPr id="4" name="Slide Number Placeholder 3">
            <a:extLst>
              <a:ext uri="{FF2B5EF4-FFF2-40B4-BE49-F238E27FC236}">
                <a16:creationId xmlns:a16="http://schemas.microsoft.com/office/drawing/2014/main" id="{AD1598FA-CD5B-B4AD-1556-158616DCC0D1}"/>
              </a:ext>
            </a:extLst>
          </p:cNvPr>
          <p:cNvSpPr>
            <a:spLocks noGrp="1"/>
          </p:cNvSpPr>
          <p:nvPr>
            <p:ph type="sldNum" sz="quarter" idx="12"/>
          </p:nvPr>
        </p:nvSpPr>
        <p:spPr/>
        <p:txBody>
          <a:bodyPr/>
          <a:lstStyle/>
          <a:p>
            <a:fld id="{9EA0BE3B-158A-4EDF-80DC-E394A0D1600F}" type="slidenum">
              <a:rPr lang="en-US" smtClean="0"/>
              <a:pPr/>
              <a:t>21</a:t>
            </a:fld>
            <a:endParaRPr lang="en-US"/>
          </a:p>
        </p:txBody>
      </p:sp>
      <p:sp>
        <p:nvSpPr>
          <p:cNvPr id="2" name="TextBox 1">
            <a:extLst>
              <a:ext uri="{FF2B5EF4-FFF2-40B4-BE49-F238E27FC236}">
                <a16:creationId xmlns:a16="http://schemas.microsoft.com/office/drawing/2014/main" id="{AB07EE21-FD4D-4B68-9418-5B0D8499D4DA}"/>
              </a:ext>
            </a:extLst>
          </p:cNvPr>
          <p:cNvSpPr txBox="1"/>
          <p:nvPr/>
        </p:nvSpPr>
        <p:spPr>
          <a:xfrm>
            <a:off x="5653045" y="2587476"/>
            <a:ext cx="1223412" cy="1323439"/>
          </a:xfrm>
          <a:prstGeom prst="rect">
            <a:avLst/>
          </a:prstGeom>
          <a:noFill/>
        </p:spPr>
        <p:txBody>
          <a:bodyPr wrap="none" rtlCol="0">
            <a:spAutoFit/>
          </a:bodyPr>
          <a:lstStyle/>
          <a:p>
            <a:r>
              <a:rPr lang="en-US" sz="8000" dirty="0"/>
              <a:t>04</a:t>
            </a:r>
          </a:p>
        </p:txBody>
      </p:sp>
    </p:spTree>
    <p:extLst>
      <p:ext uri="{BB962C8B-B14F-4D97-AF65-F5344CB8AC3E}">
        <p14:creationId xmlns:p14="http://schemas.microsoft.com/office/powerpoint/2010/main" val="32009152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8DB7B2-459F-3980-1C06-47BE075D5A6F}"/>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9BCA70-AD1B-6A36-1AE5-94B02CD44F4C}"/>
              </a:ext>
            </a:extLst>
          </p:cNvPr>
          <p:cNvSpPr>
            <a:spLocks noGrp="1"/>
          </p:cNvSpPr>
          <p:nvPr>
            <p:ph type="sldNum" sz="quarter" idx="12"/>
          </p:nvPr>
        </p:nvSpPr>
        <p:spPr/>
        <p:txBody>
          <a:bodyPr/>
          <a:lstStyle/>
          <a:p>
            <a:fld id="{9EA0BE3B-158A-4EDF-80DC-E394A0D1600F}" type="slidenum">
              <a:rPr lang="en-US" smtClean="0"/>
              <a:pPr/>
              <a:t>22</a:t>
            </a:fld>
            <a:endParaRPr lang="en-US" dirty="0"/>
          </a:p>
        </p:txBody>
      </p:sp>
      <p:sp>
        <p:nvSpPr>
          <p:cNvPr id="3" name="Title 2">
            <a:extLst>
              <a:ext uri="{FF2B5EF4-FFF2-40B4-BE49-F238E27FC236}">
                <a16:creationId xmlns:a16="http://schemas.microsoft.com/office/drawing/2014/main" id="{5AB7443B-05CB-26BD-FF0C-0ADDC0711B9E}"/>
              </a:ext>
            </a:extLst>
          </p:cNvPr>
          <p:cNvSpPr>
            <a:spLocks noGrp="1"/>
          </p:cNvSpPr>
          <p:nvPr>
            <p:ph type="title"/>
          </p:nvPr>
        </p:nvSpPr>
        <p:spPr/>
        <p:txBody>
          <a:bodyPr/>
          <a:lstStyle/>
          <a:p>
            <a:r>
              <a:rPr lang="en-US" dirty="0"/>
              <a:t>4.Experiments</a:t>
            </a:r>
          </a:p>
        </p:txBody>
      </p:sp>
      <p:sp>
        <p:nvSpPr>
          <p:cNvPr id="4" name="TextBox 3">
            <a:extLst>
              <a:ext uri="{FF2B5EF4-FFF2-40B4-BE49-F238E27FC236}">
                <a16:creationId xmlns:a16="http://schemas.microsoft.com/office/drawing/2014/main" id="{0522E56F-BE8F-3868-3146-FEEEE1D10C6A}"/>
              </a:ext>
            </a:extLst>
          </p:cNvPr>
          <p:cNvSpPr txBox="1"/>
          <p:nvPr/>
        </p:nvSpPr>
        <p:spPr>
          <a:xfrm>
            <a:off x="235076" y="1024793"/>
            <a:ext cx="8673846" cy="3603038"/>
          </a:xfrm>
          <a:prstGeom prst="rect">
            <a:avLst/>
          </a:prstGeom>
          <a:noFill/>
        </p:spPr>
        <p:txBody>
          <a:bodyPr wrap="square" rtlCol="0">
            <a:spAutoFit/>
          </a:bodyPr>
          <a:lstStyle/>
          <a:p>
            <a:pPr algn="ctr"/>
            <a:r>
              <a:rPr lang="en-US" sz="2000" dirty="0">
                <a:effectLst/>
                <a:latin typeface="Times New Roman" panose="02020603050405020304" pitchFamily="18" charset="0"/>
                <a:ea typeface="Calibri" panose="020F0502020204030204" pitchFamily="34" charset="0"/>
              </a:rPr>
              <a:t>Now it’s time to evaluate our model based on the train and test dataset that we’ve made.</a:t>
            </a:r>
          </a:p>
          <a:p>
            <a:pPr marL="0" marR="0" algn="just">
              <a:lnSpc>
                <a:spcPct val="107000"/>
              </a:lnSpc>
              <a:spcBef>
                <a:spcPts val="300"/>
              </a:spcBef>
              <a:spcAft>
                <a:spcPts val="800"/>
              </a:spcAft>
            </a:pPr>
            <a:r>
              <a:rPr lang="en-US" sz="2000" dirty="0">
                <a:solidFill>
                  <a:srgbClr val="000000"/>
                </a:solidFill>
                <a:effectLst/>
                <a:latin typeface="Times New Roman" panose="02020603050405020304" pitchFamily="18" charset="0"/>
                <a:ea typeface="Calibri" panose="020F0502020204030204" pitchFamily="34" charset="0"/>
              </a:rPr>
              <a:t>Below is the evaluation based on PRC-AUC (Precision-Recall Curve - Area Under Curve) </a:t>
            </a:r>
          </a:p>
          <a:p>
            <a:pPr marL="0" marR="0" algn="just">
              <a:lnSpc>
                <a:spcPct val="107000"/>
              </a:lnSpc>
              <a:spcBef>
                <a:spcPts val="300"/>
              </a:spcBef>
              <a:spcAft>
                <a:spcPts val="800"/>
              </a:spcAft>
            </a:pPr>
            <a:r>
              <a:rPr lang="en-US" sz="2000" dirty="0">
                <a:solidFill>
                  <a:srgbClr val="000000"/>
                </a:solidFill>
                <a:effectLst/>
                <a:latin typeface="Times New Roman" panose="02020603050405020304" pitchFamily="18" charset="0"/>
                <a:ea typeface="Calibri" panose="020F0502020204030204" pitchFamily="34" charset="0"/>
              </a:rPr>
              <a:t>Since the dataset comprised of mostly CLEAN comments, it would be best if we use PRC-AUC since this evaluation metric is best suited for imbalance datasets and ROC-AUC is mainly used for binary classifiers (such as detecting spam emails). We also added an F1-score valuation purely for an overview of the overall effectiveness of the model.</a:t>
            </a:r>
          </a:p>
          <a:p>
            <a:pPr algn="ctr"/>
            <a:endParaRPr lang="en-US" sz="2000" dirty="0"/>
          </a:p>
        </p:txBody>
      </p:sp>
    </p:spTree>
    <p:extLst>
      <p:ext uri="{BB962C8B-B14F-4D97-AF65-F5344CB8AC3E}">
        <p14:creationId xmlns:p14="http://schemas.microsoft.com/office/powerpoint/2010/main" val="255371041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A9883F-8D6C-A40C-0397-21CF67277C98}"/>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BBFF1D1-C303-92C0-E36A-FC9F746E0347}"/>
              </a:ext>
            </a:extLst>
          </p:cNvPr>
          <p:cNvSpPr>
            <a:spLocks noGrp="1"/>
          </p:cNvSpPr>
          <p:nvPr>
            <p:ph type="sldNum" sz="quarter" idx="12"/>
          </p:nvPr>
        </p:nvSpPr>
        <p:spPr/>
        <p:txBody>
          <a:bodyPr/>
          <a:lstStyle/>
          <a:p>
            <a:fld id="{9EA0BE3B-158A-4EDF-80DC-E394A0D1600F}" type="slidenum">
              <a:rPr lang="en-US" smtClean="0"/>
              <a:pPr/>
              <a:t>23</a:t>
            </a:fld>
            <a:endParaRPr lang="en-US" dirty="0"/>
          </a:p>
        </p:txBody>
      </p:sp>
      <p:sp>
        <p:nvSpPr>
          <p:cNvPr id="3" name="Title 2">
            <a:extLst>
              <a:ext uri="{FF2B5EF4-FFF2-40B4-BE49-F238E27FC236}">
                <a16:creationId xmlns:a16="http://schemas.microsoft.com/office/drawing/2014/main" id="{5EDF23A0-C595-CB5C-8778-9E533737A413}"/>
              </a:ext>
            </a:extLst>
          </p:cNvPr>
          <p:cNvSpPr>
            <a:spLocks noGrp="1"/>
          </p:cNvSpPr>
          <p:nvPr>
            <p:ph type="title"/>
          </p:nvPr>
        </p:nvSpPr>
        <p:spPr/>
        <p:txBody>
          <a:bodyPr/>
          <a:lstStyle/>
          <a:p>
            <a:r>
              <a:rPr lang="en-US" dirty="0"/>
              <a:t>4.Experiments</a:t>
            </a:r>
          </a:p>
        </p:txBody>
      </p:sp>
      <p:pic>
        <p:nvPicPr>
          <p:cNvPr id="4" name="Picture 3" descr="A graph with green lines&#10;&#10;Description automatically generated">
            <a:extLst>
              <a:ext uri="{FF2B5EF4-FFF2-40B4-BE49-F238E27FC236}">
                <a16:creationId xmlns:a16="http://schemas.microsoft.com/office/drawing/2014/main" id="{2EEF766D-30A4-C5B5-D08A-A8915A9E332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3392" y="852335"/>
            <a:ext cx="7457216" cy="5153329"/>
          </a:xfrm>
          <a:prstGeom prst="rect">
            <a:avLst/>
          </a:prstGeom>
        </p:spPr>
      </p:pic>
    </p:spTree>
    <p:extLst>
      <p:ext uri="{BB962C8B-B14F-4D97-AF65-F5344CB8AC3E}">
        <p14:creationId xmlns:p14="http://schemas.microsoft.com/office/powerpoint/2010/main" val="236155420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EC11F3-21DB-AD92-C7DD-BC3E218EA701}"/>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B614DB1-C31F-F57F-1461-E469D9C6D6AD}"/>
              </a:ext>
            </a:extLst>
          </p:cNvPr>
          <p:cNvSpPr>
            <a:spLocks noGrp="1"/>
          </p:cNvSpPr>
          <p:nvPr>
            <p:ph type="sldNum" sz="quarter" idx="12"/>
          </p:nvPr>
        </p:nvSpPr>
        <p:spPr/>
        <p:txBody>
          <a:bodyPr/>
          <a:lstStyle/>
          <a:p>
            <a:fld id="{9EA0BE3B-158A-4EDF-80DC-E394A0D1600F}" type="slidenum">
              <a:rPr lang="en-US" smtClean="0"/>
              <a:pPr/>
              <a:t>24</a:t>
            </a:fld>
            <a:endParaRPr lang="en-US" dirty="0"/>
          </a:p>
        </p:txBody>
      </p:sp>
      <p:sp>
        <p:nvSpPr>
          <p:cNvPr id="3" name="Title 2">
            <a:extLst>
              <a:ext uri="{FF2B5EF4-FFF2-40B4-BE49-F238E27FC236}">
                <a16:creationId xmlns:a16="http://schemas.microsoft.com/office/drawing/2014/main" id="{6A95438E-68F3-5ADF-8E1D-B9B22A0C15EC}"/>
              </a:ext>
            </a:extLst>
          </p:cNvPr>
          <p:cNvSpPr>
            <a:spLocks noGrp="1"/>
          </p:cNvSpPr>
          <p:nvPr>
            <p:ph type="title"/>
          </p:nvPr>
        </p:nvSpPr>
        <p:spPr/>
        <p:txBody>
          <a:bodyPr/>
          <a:lstStyle/>
          <a:p>
            <a:r>
              <a:rPr lang="en-US" dirty="0"/>
              <a:t>4.Experiments</a:t>
            </a:r>
          </a:p>
        </p:txBody>
      </p:sp>
      <p:pic>
        <p:nvPicPr>
          <p:cNvPr id="7" name="Picture 6" descr="A graph with a green line&#10;&#10;Description automatically generated">
            <a:extLst>
              <a:ext uri="{FF2B5EF4-FFF2-40B4-BE49-F238E27FC236}">
                <a16:creationId xmlns:a16="http://schemas.microsoft.com/office/drawing/2014/main" id="{B1A93DAC-97D8-7244-4957-36BBC834502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35077" y="1373075"/>
            <a:ext cx="8377377" cy="4111850"/>
          </a:xfrm>
          <a:prstGeom prst="rect">
            <a:avLst/>
          </a:prstGeom>
        </p:spPr>
      </p:pic>
    </p:spTree>
    <p:extLst>
      <p:ext uri="{BB962C8B-B14F-4D97-AF65-F5344CB8AC3E}">
        <p14:creationId xmlns:p14="http://schemas.microsoft.com/office/powerpoint/2010/main" val="15879931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81AE33-6E03-9076-140F-CE4AC8E6127C}"/>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5857A71-B41B-A344-2F19-35065B751197}"/>
              </a:ext>
            </a:extLst>
          </p:cNvPr>
          <p:cNvSpPr>
            <a:spLocks noGrp="1"/>
          </p:cNvSpPr>
          <p:nvPr>
            <p:ph type="sldNum" sz="quarter" idx="12"/>
          </p:nvPr>
        </p:nvSpPr>
        <p:spPr/>
        <p:txBody>
          <a:bodyPr/>
          <a:lstStyle/>
          <a:p>
            <a:fld id="{9EA0BE3B-158A-4EDF-80DC-E394A0D1600F}" type="slidenum">
              <a:rPr lang="en-US" smtClean="0"/>
              <a:pPr/>
              <a:t>25</a:t>
            </a:fld>
            <a:endParaRPr lang="en-US" dirty="0"/>
          </a:p>
        </p:txBody>
      </p:sp>
      <p:sp>
        <p:nvSpPr>
          <p:cNvPr id="3" name="Title 2">
            <a:extLst>
              <a:ext uri="{FF2B5EF4-FFF2-40B4-BE49-F238E27FC236}">
                <a16:creationId xmlns:a16="http://schemas.microsoft.com/office/drawing/2014/main" id="{C590D5D3-4FA7-A2DA-B09F-B5770736EF4A}"/>
              </a:ext>
            </a:extLst>
          </p:cNvPr>
          <p:cNvSpPr>
            <a:spLocks noGrp="1"/>
          </p:cNvSpPr>
          <p:nvPr>
            <p:ph type="title"/>
          </p:nvPr>
        </p:nvSpPr>
        <p:spPr/>
        <p:txBody>
          <a:bodyPr/>
          <a:lstStyle/>
          <a:p>
            <a:r>
              <a:rPr lang="en-US" dirty="0"/>
              <a:t>4.Experiments</a:t>
            </a:r>
          </a:p>
        </p:txBody>
      </p:sp>
      <p:pic>
        <p:nvPicPr>
          <p:cNvPr id="5" name="Picture 4" descr="A graph with green line&#10;&#10;Description automatically generated">
            <a:extLst>
              <a:ext uri="{FF2B5EF4-FFF2-40B4-BE49-F238E27FC236}">
                <a16:creationId xmlns:a16="http://schemas.microsoft.com/office/drawing/2014/main" id="{69FD3A12-9052-430E-C1DC-01A9C19A1BB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4362" y="821802"/>
            <a:ext cx="7027187" cy="5270391"/>
          </a:xfrm>
          <a:prstGeom prst="rect">
            <a:avLst/>
          </a:prstGeom>
        </p:spPr>
      </p:pic>
    </p:spTree>
    <p:extLst>
      <p:ext uri="{BB962C8B-B14F-4D97-AF65-F5344CB8AC3E}">
        <p14:creationId xmlns:p14="http://schemas.microsoft.com/office/powerpoint/2010/main" val="312043765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D588EC-75A0-4840-9745-5CAFF23F2392}"/>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D5846091-4F94-86DB-E176-0D33CF9BF84D}"/>
              </a:ext>
            </a:extLst>
          </p:cNvPr>
          <p:cNvSpPr>
            <a:spLocks noGrp="1"/>
          </p:cNvSpPr>
          <p:nvPr>
            <p:ph type="title"/>
          </p:nvPr>
        </p:nvSpPr>
        <p:spPr>
          <a:xfrm>
            <a:off x="3827250" y="3747378"/>
            <a:ext cx="4875003" cy="327074"/>
          </a:xfrm>
        </p:spPr>
        <p:txBody>
          <a:bodyPr lIns="68580" tIns="34290" rIns="68580" bIns="34290" anchor="t"/>
          <a:lstStyle/>
          <a:p>
            <a:pPr algn="ctr"/>
            <a:r>
              <a:rPr lang="en-US" sz="3600" dirty="0">
                <a:latin typeface="Lato"/>
                <a:ea typeface="Lato"/>
                <a:cs typeface="Lato"/>
              </a:rPr>
              <a:t>Conclusion</a:t>
            </a:r>
          </a:p>
        </p:txBody>
      </p:sp>
      <p:sp>
        <p:nvSpPr>
          <p:cNvPr id="4" name="Slide Number Placeholder 3">
            <a:extLst>
              <a:ext uri="{FF2B5EF4-FFF2-40B4-BE49-F238E27FC236}">
                <a16:creationId xmlns:a16="http://schemas.microsoft.com/office/drawing/2014/main" id="{6422B12A-7BCE-C1E0-C40F-E4ED8FA1D57B}"/>
              </a:ext>
            </a:extLst>
          </p:cNvPr>
          <p:cNvSpPr>
            <a:spLocks noGrp="1"/>
          </p:cNvSpPr>
          <p:nvPr>
            <p:ph type="sldNum" sz="quarter" idx="12"/>
          </p:nvPr>
        </p:nvSpPr>
        <p:spPr/>
        <p:txBody>
          <a:bodyPr/>
          <a:lstStyle/>
          <a:p>
            <a:fld id="{9EA0BE3B-158A-4EDF-80DC-E394A0D1600F}" type="slidenum">
              <a:rPr lang="en-US" smtClean="0"/>
              <a:pPr/>
              <a:t>26</a:t>
            </a:fld>
            <a:endParaRPr lang="en-US"/>
          </a:p>
        </p:txBody>
      </p:sp>
      <p:sp>
        <p:nvSpPr>
          <p:cNvPr id="2" name="TextBox 1">
            <a:extLst>
              <a:ext uri="{FF2B5EF4-FFF2-40B4-BE49-F238E27FC236}">
                <a16:creationId xmlns:a16="http://schemas.microsoft.com/office/drawing/2014/main" id="{2C013D30-8E12-EA10-417F-9BA20309DAFE}"/>
              </a:ext>
            </a:extLst>
          </p:cNvPr>
          <p:cNvSpPr txBox="1"/>
          <p:nvPr/>
        </p:nvSpPr>
        <p:spPr>
          <a:xfrm>
            <a:off x="5653045" y="2587476"/>
            <a:ext cx="1223412" cy="1323439"/>
          </a:xfrm>
          <a:prstGeom prst="rect">
            <a:avLst/>
          </a:prstGeom>
          <a:noFill/>
        </p:spPr>
        <p:txBody>
          <a:bodyPr wrap="none" rtlCol="0">
            <a:spAutoFit/>
          </a:bodyPr>
          <a:lstStyle/>
          <a:p>
            <a:r>
              <a:rPr lang="en-US" sz="8000" dirty="0"/>
              <a:t>05</a:t>
            </a:r>
          </a:p>
        </p:txBody>
      </p:sp>
    </p:spTree>
    <p:extLst>
      <p:ext uri="{BB962C8B-B14F-4D97-AF65-F5344CB8AC3E}">
        <p14:creationId xmlns:p14="http://schemas.microsoft.com/office/powerpoint/2010/main" val="42107173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5815A3D-11A3-82A4-C41D-94DC8040C872}"/>
              </a:ext>
            </a:extLst>
          </p:cNvPr>
          <p:cNvSpPr txBox="1"/>
          <p:nvPr/>
        </p:nvSpPr>
        <p:spPr>
          <a:xfrm>
            <a:off x="592654" y="1244239"/>
            <a:ext cx="7958691" cy="5095306"/>
          </a:xfrm>
          <a:prstGeom prst="rect">
            <a:avLst/>
          </a:prstGeom>
          <a:noFill/>
        </p:spPr>
        <p:txBody>
          <a:bodyPr wrap="square" rtlCol="0">
            <a:spAutoFit/>
          </a:bodyPr>
          <a:lstStyle/>
          <a:p>
            <a:pPr marL="0" marR="0" algn="just">
              <a:lnSpc>
                <a:spcPct val="107000"/>
              </a:lnSpc>
              <a:spcBef>
                <a:spcPts val="300"/>
              </a:spcBef>
              <a:spcAft>
                <a:spcPts val="800"/>
              </a:spcAft>
            </a:pPr>
            <a:r>
              <a:rPr lang="en-US" sz="2000" dirty="0">
                <a:solidFill>
                  <a:srgbClr val="000000"/>
                </a:solidFill>
                <a:effectLst/>
                <a:latin typeface="Times New Roman" panose="02020603050405020304" pitchFamily="18" charset="0"/>
                <a:ea typeface="Calibri" panose="020F0502020204030204" pitchFamily="34" charset="0"/>
              </a:rPr>
              <a:t>Class 0 - PRC-AUC: 1.000, F1-Score: 0.940, TP: 63, FP: 0, TN: 23, FN: 8</a:t>
            </a:r>
          </a:p>
          <a:p>
            <a:pPr marL="0" marR="0" algn="just">
              <a:lnSpc>
                <a:spcPct val="107000"/>
              </a:lnSpc>
              <a:spcBef>
                <a:spcPts val="300"/>
              </a:spcBef>
              <a:spcAft>
                <a:spcPts val="800"/>
              </a:spcAft>
            </a:pPr>
            <a:r>
              <a:rPr lang="en-US" sz="2000" dirty="0">
                <a:solidFill>
                  <a:srgbClr val="000000"/>
                </a:solidFill>
                <a:effectLst/>
                <a:latin typeface="Times New Roman" panose="02020603050405020304" pitchFamily="18" charset="0"/>
                <a:ea typeface="Calibri" panose="020F0502020204030204" pitchFamily="34" charset="0"/>
              </a:rPr>
              <a:t>Class 1 - PRC-AUC: 0.775, F1-Score: 0.571, TP: 8, FP: 2, TN: 74, FN: 10</a:t>
            </a:r>
          </a:p>
          <a:p>
            <a:pPr marL="0" marR="0" algn="just">
              <a:lnSpc>
                <a:spcPct val="107000"/>
              </a:lnSpc>
              <a:spcBef>
                <a:spcPts val="300"/>
              </a:spcBef>
              <a:spcAft>
                <a:spcPts val="800"/>
              </a:spcAft>
            </a:pPr>
            <a:r>
              <a:rPr lang="en-US" sz="2000" dirty="0">
                <a:solidFill>
                  <a:srgbClr val="000000"/>
                </a:solidFill>
                <a:effectLst/>
                <a:latin typeface="Times New Roman" panose="02020603050405020304" pitchFamily="18" charset="0"/>
                <a:ea typeface="Calibri" panose="020F0502020204030204" pitchFamily="34" charset="0"/>
              </a:rPr>
              <a:t>Class 2 - PRC-AUC: 0.597, F1-Score: 0.444, TP: 2, FP: 2, TN: 87, FN: 3</a:t>
            </a:r>
          </a:p>
          <a:p>
            <a:pPr marL="0" marR="0" algn="l">
              <a:lnSpc>
                <a:spcPct val="110000"/>
              </a:lnSpc>
              <a:spcBef>
                <a:spcPts val="300"/>
              </a:spcBef>
            </a:pPr>
            <a:r>
              <a:rPr lang="en-US" sz="2000" b="1" dirty="0">
                <a:solidFill>
                  <a:srgbClr val="000000"/>
                </a:solidFill>
                <a:effectLst/>
                <a:latin typeface="Times New Roman" panose="02020603050405020304" pitchFamily="18" charset="0"/>
                <a:ea typeface="Times New Roman" panose="02020603050405020304" pitchFamily="18" charset="0"/>
              </a:rPr>
              <a:t>Overall Observations:</a:t>
            </a:r>
            <a:endParaRPr lang="en-US" sz="2000" dirty="0">
              <a:solidFill>
                <a:srgbClr val="000000"/>
              </a:solidFill>
              <a:effectLst/>
              <a:latin typeface="Times New Roman" panose="02020603050405020304" pitchFamily="18" charset="0"/>
              <a:ea typeface="Calibri" panose="020F0502020204030204" pitchFamily="34" charset="0"/>
            </a:endParaRPr>
          </a:p>
          <a:p>
            <a:pPr marL="342900" marR="0" lvl="0" indent="-342900" algn="l">
              <a:lnSpc>
                <a:spcPct val="110000"/>
              </a:lnSpc>
              <a:spcBef>
                <a:spcPts val="300"/>
              </a:spcBef>
              <a:buFont typeface="+mj-lt"/>
              <a:buAutoNum type="arabicPeriod"/>
              <a:tabLst>
                <a:tab pos="457200" algn="l"/>
              </a:tabLst>
            </a:pPr>
            <a:r>
              <a:rPr lang="en-US" sz="2000" b="1" dirty="0">
                <a:solidFill>
                  <a:srgbClr val="000000"/>
                </a:solidFill>
                <a:effectLst/>
                <a:latin typeface="Times New Roman" panose="02020603050405020304" pitchFamily="18" charset="0"/>
                <a:ea typeface="Times New Roman" panose="02020603050405020304" pitchFamily="18" charset="0"/>
              </a:rPr>
              <a:t>Class Imbalance</a:t>
            </a:r>
            <a:r>
              <a:rPr lang="en-US" sz="2000" dirty="0">
                <a:solidFill>
                  <a:srgbClr val="000000"/>
                </a:solidFill>
                <a:effectLst/>
                <a:latin typeface="Times New Roman" panose="02020603050405020304" pitchFamily="18" charset="0"/>
                <a:ea typeface="Times New Roman" panose="02020603050405020304" pitchFamily="18" charset="0"/>
              </a:rPr>
              <a:t>:</a:t>
            </a:r>
            <a:endParaRPr lang="en-US" sz="2000" dirty="0">
              <a:solidFill>
                <a:srgbClr val="000000"/>
              </a:solidFill>
              <a:effectLst/>
              <a:latin typeface="Times New Roman" panose="02020603050405020304" pitchFamily="18" charset="0"/>
              <a:ea typeface="Calibri" panose="020F0502020204030204" pitchFamily="34" charset="0"/>
            </a:endParaRPr>
          </a:p>
          <a:p>
            <a:pPr marL="742950" marR="0" lvl="1" indent="-285750" algn="l">
              <a:lnSpc>
                <a:spcPct val="110000"/>
              </a:lnSpc>
              <a:spcBef>
                <a:spcPts val="300"/>
              </a:spcBef>
              <a:buSzPts val="1000"/>
              <a:buFont typeface="Courier New" panose="02070309020205020404" pitchFamily="49" charset="0"/>
              <a:buChar char="o"/>
              <a:tabLst>
                <a:tab pos="914400" algn="l"/>
              </a:tabLst>
            </a:pPr>
            <a:r>
              <a:rPr lang="en-US" sz="2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Class 0 is clearly the dominant class, as it has significantly more true positives and fewer errors.</a:t>
            </a:r>
            <a:endParaRPr lang="en-US"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p>
            <a:pPr marL="742950" marR="0" lvl="1" indent="-285750" algn="l">
              <a:lnSpc>
                <a:spcPct val="110000"/>
              </a:lnSpc>
              <a:spcBef>
                <a:spcPts val="300"/>
              </a:spcBef>
              <a:buSzPts val="1000"/>
              <a:buFont typeface="Courier New" panose="02070309020205020404" pitchFamily="49" charset="0"/>
              <a:buChar char="o"/>
              <a:tabLst>
                <a:tab pos="914400" algn="l"/>
              </a:tabLst>
            </a:pPr>
            <a:r>
              <a:rPr lang="en-US" sz="2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Classes 1 and 2 might suffer from class imbalance, which could explain their lower performance metrics.</a:t>
            </a:r>
            <a:endParaRPr lang="en-US"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gn="l">
              <a:lnSpc>
                <a:spcPct val="110000"/>
              </a:lnSpc>
              <a:spcBef>
                <a:spcPts val="300"/>
              </a:spcBef>
              <a:buFont typeface="+mj-lt"/>
              <a:buAutoNum type="arabicPeriod"/>
              <a:tabLst>
                <a:tab pos="457200" algn="l"/>
              </a:tabLst>
            </a:pPr>
            <a:r>
              <a:rPr lang="en-US" sz="2000" b="1" dirty="0">
                <a:solidFill>
                  <a:srgbClr val="000000"/>
                </a:solidFill>
                <a:effectLst/>
                <a:latin typeface="Times New Roman" panose="02020603050405020304" pitchFamily="18" charset="0"/>
                <a:ea typeface="Times New Roman" panose="02020603050405020304" pitchFamily="18" charset="0"/>
              </a:rPr>
              <a:t>Precision-Recall Tradeoff</a:t>
            </a:r>
            <a:r>
              <a:rPr lang="en-US" sz="2000" dirty="0">
                <a:solidFill>
                  <a:srgbClr val="000000"/>
                </a:solidFill>
                <a:effectLst/>
                <a:latin typeface="Times New Roman" panose="02020603050405020304" pitchFamily="18" charset="0"/>
                <a:ea typeface="Times New Roman" panose="02020603050405020304" pitchFamily="18" charset="0"/>
              </a:rPr>
              <a:t>:</a:t>
            </a:r>
            <a:endParaRPr lang="en-US" sz="2000" dirty="0">
              <a:solidFill>
                <a:srgbClr val="000000"/>
              </a:solidFill>
              <a:effectLst/>
              <a:latin typeface="Times New Roman" panose="02020603050405020304" pitchFamily="18" charset="0"/>
              <a:ea typeface="Calibri" panose="020F0502020204030204" pitchFamily="34" charset="0"/>
            </a:endParaRPr>
          </a:p>
          <a:p>
            <a:pPr marL="742950" marR="0" lvl="1" indent="-285750" algn="l">
              <a:lnSpc>
                <a:spcPct val="110000"/>
              </a:lnSpc>
              <a:spcBef>
                <a:spcPts val="300"/>
              </a:spcBef>
              <a:buSzPts val="1000"/>
              <a:buFont typeface="Courier New" panose="02070309020205020404" pitchFamily="49" charset="0"/>
              <a:buChar char="o"/>
              <a:tabLst>
                <a:tab pos="914400" algn="l"/>
              </a:tabLst>
            </a:pPr>
            <a:r>
              <a:rPr lang="en-US" sz="2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Class 0 achieves an excellent tradeoff with high PRC-AUC and F1-Score.</a:t>
            </a:r>
            <a:endParaRPr lang="en-US"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p>
            <a:pPr marL="742950" marR="0" lvl="1" indent="-285750" algn="l">
              <a:lnSpc>
                <a:spcPct val="110000"/>
              </a:lnSpc>
              <a:spcBef>
                <a:spcPts val="300"/>
              </a:spcBef>
              <a:buSzPts val="1000"/>
              <a:buFont typeface="Courier New" panose="02070309020205020404" pitchFamily="49" charset="0"/>
              <a:buChar char="o"/>
              <a:tabLst>
                <a:tab pos="914400" algn="l"/>
              </a:tabLst>
            </a:pPr>
            <a:r>
              <a:rPr lang="en-US" sz="2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Classes 1 and 2 show limited tradeoff, due to insufficient samples.</a:t>
            </a:r>
            <a:endParaRPr lang="en-US"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2" name="Title 2">
            <a:extLst>
              <a:ext uri="{FF2B5EF4-FFF2-40B4-BE49-F238E27FC236}">
                <a16:creationId xmlns:a16="http://schemas.microsoft.com/office/drawing/2014/main" id="{489491E6-01CE-3563-7E79-E1E9B11ADD15}"/>
              </a:ext>
            </a:extLst>
          </p:cNvPr>
          <p:cNvSpPr>
            <a:spLocks noGrp="1"/>
          </p:cNvSpPr>
          <p:nvPr>
            <p:ph type="title"/>
          </p:nvPr>
        </p:nvSpPr>
        <p:spPr>
          <a:xfrm>
            <a:off x="235077" y="78613"/>
            <a:ext cx="8673846" cy="451739"/>
          </a:xfrm>
        </p:spPr>
        <p:txBody>
          <a:bodyPr/>
          <a:lstStyle/>
          <a:p>
            <a:r>
              <a:rPr lang="en-US" dirty="0"/>
              <a:t>5.Conclusion</a:t>
            </a:r>
          </a:p>
        </p:txBody>
      </p:sp>
    </p:spTree>
    <p:extLst>
      <p:ext uri="{BB962C8B-B14F-4D97-AF65-F5344CB8AC3E}">
        <p14:creationId xmlns:p14="http://schemas.microsoft.com/office/powerpoint/2010/main" val="134184060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AF23F1-A5EF-8CA7-4C5A-DEC2E640ED82}"/>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98D46A2D-BE0A-2DA3-215B-74613FF90921}"/>
              </a:ext>
            </a:extLst>
          </p:cNvPr>
          <p:cNvSpPr txBox="1"/>
          <p:nvPr/>
        </p:nvSpPr>
        <p:spPr>
          <a:xfrm>
            <a:off x="592654" y="1244239"/>
            <a:ext cx="7958691" cy="4846007"/>
          </a:xfrm>
          <a:prstGeom prst="rect">
            <a:avLst/>
          </a:prstGeom>
          <a:noFill/>
        </p:spPr>
        <p:txBody>
          <a:bodyPr wrap="square" rtlCol="0">
            <a:spAutoFit/>
          </a:bodyPr>
          <a:lstStyle/>
          <a:p>
            <a:pPr marL="0" marR="0" algn="just">
              <a:lnSpc>
                <a:spcPct val="110000"/>
              </a:lnSpc>
              <a:spcBef>
                <a:spcPts val="300"/>
              </a:spcBef>
            </a:pPr>
            <a:r>
              <a:rPr lang="en-US" sz="2000" dirty="0">
                <a:solidFill>
                  <a:srgbClr val="000000"/>
                </a:solidFill>
                <a:effectLst/>
                <a:latin typeface="Times New Roman" panose="02020603050405020304" pitchFamily="18" charset="0"/>
                <a:ea typeface="Calibri" panose="020F0502020204030204" pitchFamily="34" charset="0"/>
              </a:rPr>
              <a:t>In conclusion, our project has provided meaningful insights into hate speech detection using deep learning techniques. Despite the challenges of working with a relatively small dataset, we have been able to design, train, and evaluate a model that shows promise in identifying different types of comments. However, we recognize that the limitations of the dataset—consisting of only around 864 comments—have significantly impacted the model's ability to generalize effectively, particularly for underrepresented classes.</a:t>
            </a:r>
          </a:p>
          <a:p>
            <a:pPr marL="0" marR="0" algn="just">
              <a:lnSpc>
                <a:spcPct val="110000"/>
              </a:lnSpc>
              <a:spcBef>
                <a:spcPts val="300"/>
              </a:spcBef>
            </a:pPr>
            <a:r>
              <a:rPr lang="en-US" sz="2000" dirty="0">
                <a:solidFill>
                  <a:srgbClr val="000000"/>
                </a:solidFill>
                <a:effectLst/>
                <a:latin typeface="Times New Roman" panose="02020603050405020304" pitchFamily="18" charset="0"/>
                <a:ea typeface="Calibri" panose="020F0502020204030204" pitchFamily="34" charset="0"/>
              </a:rPr>
              <a:t>Moving forward, the first and most critical step will be to expand the dataset. A larger and more diverse dataset will not only help balance the classes but also provide the model with richer context for better decision-making. This effort will be complemented by exploring advanced techniques such as attention mechanisms, transformers, and transfer learning to enhance the model's performance and robustness.</a:t>
            </a:r>
          </a:p>
        </p:txBody>
      </p:sp>
      <p:sp>
        <p:nvSpPr>
          <p:cNvPr id="2" name="Title 2">
            <a:extLst>
              <a:ext uri="{FF2B5EF4-FFF2-40B4-BE49-F238E27FC236}">
                <a16:creationId xmlns:a16="http://schemas.microsoft.com/office/drawing/2014/main" id="{B7BD3DBA-B6E3-747F-C9B0-CEA797DE1C3B}"/>
              </a:ext>
            </a:extLst>
          </p:cNvPr>
          <p:cNvSpPr>
            <a:spLocks noGrp="1"/>
          </p:cNvSpPr>
          <p:nvPr>
            <p:ph type="title"/>
          </p:nvPr>
        </p:nvSpPr>
        <p:spPr>
          <a:xfrm>
            <a:off x="235077" y="78613"/>
            <a:ext cx="8673846" cy="451739"/>
          </a:xfrm>
        </p:spPr>
        <p:txBody>
          <a:bodyPr/>
          <a:lstStyle/>
          <a:p>
            <a:r>
              <a:rPr lang="en-US" dirty="0"/>
              <a:t>5.Conclusion</a:t>
            </a:r>
          </a:p>
        </p:txBody>
      </p:sp>
    </p:spTree>
    <p:extLst>
      <p:ext uri="{BB962C8B-B14F-4D97-AF65-F5344CB8AC3E}">
        <p14:creationId xmlns:p14="http://schemas.microsoft.com/office/powerpoint/2010/main" val="380850129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A37B5C8-2095-4D2D-97FE-E4E8D89379E1}"/>
              </a:ext>
            </a:extLst>
          </p:cNvPr>
          <p:cNvSpPr>
            <a:spLocks noGrp="1"/>
          </p:cNvSpPr>
          <p:nvPr>
            <p:ph type="sldNum" sz="quarter" idx="12"/>
          </p:nvPr>
        </p:nvSpPr>
        <p:spPr/>
        <p:txBody>
          <a:bodyPr/>
          <a:lstStyle/>
          <a:p>
            <a:fld id="{9EA0BE3B-158A-4EDF-80DC-E394A0D1600F}" type="slidenum">
              <a:rPr lang="en-US" smtClean="0"/>
              <a:pPr/>
              <a:t>29</a:t>
            </a:fld>
            <a:endParaRPr lang="en-US" dirty="0"/>
          </a:p>
        </p:txBody>
      </p:sp>
      <p:sp>
        <p:nvSpPr>
          <p:cNvPr id="3" name="Title 10">
            <a:extLst>
              <a:ext uri="{FF2B5EF4-FFF2-40B4-BE49-F238E27FC236}">
                <a16:creationId xmlns:a16="http://schemas.microsoft.com/office/drawing/2014/main" id="{F78B3876-6ECC-4098-BDD1-C48CE4B42721}"/>
              </a:ext>
            </a:extLst>
          </p:cNvPr>
          <p:cNvSpPr txBox="1">
            <a:spLocks/>
          </p:cNvSpPr>
          <p:nvPr/>
        </p:nvSpPr>
        <p:spPr>
          <a:xfrm>
            <a:off x="4181094" y="3021991"/>
            <a:ext cx="4197975" cy="814017"/>
          </a:xfrm>
          <a:prstGeom prst="rect">
            <a:avLst/>
          </a:prstGeom>
        </p:spPr>
        <p:txBody>
          <a:bodyPr/>
          <a:lstStyle>
            <a:lvl1pPr algn="l" defTabSz="914400" rtl="0" eaLnBrk="1" latinLnBrk="0" hangingPunct="1">
              <a:lnSpc>
                <a:spcPct val="90000"/>
              </a:lnSpc>
              <a:spcBef>
                <a:spcPct val="0"/>
              </a:spcBef>
              <a:buNone/>
              <a:defRPr sz="60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r>
              <a:rPr lang="en-US" sz="4800" dirty="0"/>
              <a:t>THANK YOU !</a:t>
            </a:r>
          </a:p>
        </p:txBody>
      </p:sp>
    </p:spTree>
    <p:extLst>
      <p:ext uri="{BB962C8B-B14F-4D97-AF65-F5344CB8AC3E}">
        <p14:creationId xmlns:p14="http://schemas.microsoft.com/office/powerpoint/2010/main" val="28305356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776946D-AB92-4D05-97ED-4EDF0AB0FF55}"/>
              </a:ext>
            </a:extLst>
          </p:cNvPr>
          <p:cNvSpPr>
            <a:spLocks noGrp="1"/>
          </p:cNvSpPr>
          <p:nvPr>
            <p:ph type="sldNum" sz="quarter" idx="12"/>
          </p:nvPr>
        </p:nvSpPr>
        <p:spPr>
          <a:xfrm>
            <a:off x="6867383" y="6492878"/>
            <a:ext cx="2057400" cy="365125"/>
          </a:xfrm>
          <a:prstGeom prst="rect">
            <a:avLst/>
          </a:prstGeom>
        </p:spPr>
        <p:txBody>
          <a:bodyPr/>
          <a:lstStyle/>
          <a:p>
            <a:fld id="{9EA0BE3B-158A-4EDF-80DC-E394A0D1600F}" type="slidenum">
              <a:rPr lang="en-US" smtClean="0"/>
              <a:pPr/>
              <a:t>3</a:t>
            </a:fld>
            <a:endParaRPr lang="en-US"/>
          </a:p>
        </p:txBody>
      </p:sp>
      <p:sp>
        <p:nvSpPr>
          <p:cNvPr id="2" name="Title 1">
            <a:extLst>
              <a:ext uri="{FF2B5EF4-FFF2-40B4-BE49-F238E27FC236}">
                <a16:creationId xmlns:a16="http://schemas.microsoft.com/office/drawing/2014/main" id="{4FB6CB3A-046A-4C56-A02D-DBF672421CAF}"/>
              </a:ext>
            </a:extLst>
          </p:cNvPr>
          <p:cNvSpPr>
            <a:spLocks noGrp="1"/>
          </p:cNvSpPr>
          <p:nvPr>
            <p:ph type="title"/>
          </p:nvPr>
        </p:nvSpPr>
        <p:spPr>
          <a:xfrm>
            <a:off x="254052" y="112543"/>
            <a:ext cx="8635896" cy="436098"/>
          </a:xfrm>
          <a:prstGeom prst="rect">
            <a:avLst/>
          </a:prstGeom>
        </p:spPr>
        <p:txBody>
          <a:bodyPr/>
          <a:lstStyle/>
          <a:p>
            <a:r>
              <a:rPr lang="en-US" dirty="0"/>
              <a:t>01. Introduction</a:t>
            </a:r>
            <a:br>
              <a:rPr lang="en-US" dirty="0"/>
            </a:br>
            <a:endParaRPr lang="en-US" dirty="0"/>
          </a:p>
        </p:txBody>
      </p:sp>
      <p:sp>
        <p:nvSpPr>
          <p:cNvPr id="12" name="TextBox 11">
            <a:extLst>
              <a:ext uri="{FF2B5EF4-FFF2-40B4-BE49-F238E27FC236}">
                <a16:creationId xmlns:a16="http://schemas.microsoft.com/office/drawing/2014/main" id="{47E073D1-CF75-8638-A428-90592B8CA903}"/>
              </a:ext>
            </a:extLst>
          </p:cNvPr>
          <p:cNvSpPr txBox="1"/>
          <p:nvPr/>
        </p:nvSpPr>
        <p:spPr>
          <a:xfrm>
            <a:off x="254052" y="1406769"/>
            <a:ext cx="8889948" cy="3227102"/>
          </a:xfrm>
          <a:prstGeom prst="rect">
            <a:avLst/>
          </a:prstGeom>
          <a:noFill/>
        </p:spPr>
        <p:txBody>
          <a:bodyPr wrap="square" rtlCol="0">
            <a:spAutoFit/>
          </a:bodyPr>
          <a:lstStyle/>
          <a:p>
            <a:pPr marL="0" marR="0" algn="just">
              <a:lnSpc>
                <a:spcPct val="107000"/>
              </a:lnSpc>
              <a:spcBef>
                <a:spcPts val="300"/>
              </a:spcBef>
              <a:spcAft>
                <a:spcPts val="800"/>
              </a:spcAft>
            </a:pPr>
            <a:r>
              <a:rPr lang="en-US" sz="2400" dirty="0">
                <a:solidFill>
                  <a:srgbClr val="000000"/>
                </a:solidFill>
                <a:effectLst/>
                <a:latin typeface="Times New Roman" panose="02020603050405020304" pitchFamily="18" charset="0"/>
                <a:ea typeface="Calibri" panose="020F0502020204030204" pitchFamily="34" charset="0"/>
              </a:rPr>
              <a:t>With the rapid growth of the internet, the number of users on social networks has risen dramatically, leading to an exponential increase in data generated from these platforms. Managing user posts and comments has become increasingly challenging. As a result, tools for categorizing posts and comments have become essential. This need was highlighted in the VLSP Shared Task 2019, which introduced the Hate Speech Detection on Social Networks task to classify Vietnamese social media text into predefined categories.</a:t>
            </a:r>
          </a:p>
        </p:txBody>
      </p:sp>
    </p:spTree>
    <p:extLst>
      <p:ext uri="{BB962C8B-B14F-4D97-AF65-F5344CB8AC3E}">
        <p14:creationId xmlns:p14="http://schemas.microsoft.com/office/powerpoint/2010/main" val="640846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B19D32-6146-5D14-1DC6-177442D86471}"/>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46B324A5-B0A2-2DD8-7D3B-29514E9D6553}"/>
              </a:ext>
            </a:extLst>
          </p:cNvPr>
          <p:cNvSpPr>
            <a:spLocks noGrp="1"/>
          </p:cNvSpPr>
          <p:nvPr>
            <p:ph type="sldNum" sz="quarter" idx="12"/>
          </p:nvPr>
        </p:nvSpPr>
        <p:spPr>
          <a:xfrm>
            <a:off x="6867383" y="6492878"/>
            <a:ext cx="2057400" cy="365125"/>
          </a:xfrm>
          <a:prstGeom prst="rect">
            <a:avLst/>
          </a:prstGeom>
        </p:spPr>
        <p:txBody>
          <a:bodyPr/>
          <a:lstStyle/>
          <a:p>
            <a:fld id="{9EA0BE3B-158A-4EDF-80DC-E394A0D1600F}" type="slidenum">
              <a:rPr lang="en-US" smtClean="0"/>
              <a:pPr/>
              <a:t>4</a:t>
            </a:fld>
            <a:endParaRPr lang="en-US"/>
          </a:p>
        </p:txBody>
      </p:sp>
      <p:sp>
        <p:nvSpPr>
          <p:cNvPr id="2" name="Title 1">
            <a:extLst>
              <a:ext uri="{FF2B5EF4-FFF2-40B4-BE49-F238E27FC236}">
                <a16:creationId xmlns:a16="http://schemas.microsoft.com/office/drawing/2014/main" id="{85EA61ED-F2BA-45AB-BA31-BA3339D8F6D2}"/>
              </a:ext>
            </a:extLst>
          </p:cNvPr>
          <p:cNvSpPr>
            <a:spLocks noGrp="1"/>
          </p:cNvSpPr>
          <p:nvPr>
            <p:ph type="title"/>
          </p:nvPr>
        </p:nvSpPr>
        <p:spPr>
          <a:xfrm>
            <a:off x="254052" y="112543"/>
            <a:ext cx="8635896" cy="436098"/>
          </a:xfrm>
          <a:prstGeom prst="rect">
            <a:avLst/>
          </a:prstGeom>
        </p:spPr>
        <p:txBody>
          <a:bodyPr/>
          <a:lstStyle/>
          <a:p>
            <a:r>
              <a:rPr lang="en-US" dirty="0"/>
              <a:t>Desired outcomes and obstacles</a:t>
            </a:r>
            <a:br>
              <a:rPr lang="en-US" dirty="0"/>
            </a:br>
            <a:endParaRPr lang="en-US" dirty="0"/>
          </a:p>
        </p:txBody>
      </p:sp>
      <p:sp>
        <p:nvSpPr>
          <p:cNvPr id="11" name="TextBox 10">
            <a:extLst>
              <a:ext uri="{FF2B5EF4-FFF2-40B4-BE49-F238E27FC236}">
                <a16:creationId xmlns:a16="http://schemas.microsoft.com/office/drawing/2014/main" id="{C0FAF0A1-091E-46FE-04ED-DC9AF93E8339}"/>
              </a:ext>
            </a:extLst>
          </p:cNvPr>
          <p:cNvSpPr txBox="1"/>
          <p:nvPr/>
        </p:nvSpPr>
        <p:spPr>
          <a:xfrm>
            <a:off x="254052" y="1306285"/>
            <a:ext cx="8162160" cy="3650295"/>
          </a:xfrm>
          <a:prstGeom prst="rect">
            <a:avLst/>
          </a:prstGeom>
          <a:noFill/>
        </p:spPr>
        <p:txBody>
          <a:bodyPr wrap="square">
            <a:spAutoFit/>
          </a:bodyPr>
          <a:lstStyle/>
          <a:p>
            <a:pPr marL="0" marR="0" algn="just">
              <a:lnSpc>
                <a:spcPct val="107000"/>
              </a:lnSpc>
              <a:spcBef>
                <a:spcPts val="300"/>
              </a:spcBef>
              <a:spcAft>
                <a:spcPts val="800"/>
              </a:spcAft>
            </a:pPr>
            <a:r>
              <a:rPr lang="en-US" sz="2400" dirty="0">
                <a:solidFill>
                  <a:srgbClr val="000000"/>
                </a:solidFill>
                <a:effectLst/>
                <a:latin typeface="Times New Roman" panose="02020603050405020304" pitchFamily="18" charset="0"/>
                <a:ea typeface="Calibri" panose="020F0502020204030204" pitchFamily="34" charset="0"/>
              </a:rPr>
              <a:t>In this task, we focus on a solution for predicting hate speech in Vietnamese which is a low-resource language for natural language processing. In particular, we have implemented deep learning to classify comments or posts on social networks.</a:t>
            </a:r>
          </a:p>
          <a:p>
            <a:pPr marL="0" marR="0" algn="just">
              <a:lnSpc>
                <a:spcPct val="107000"/>
              </a:lnSpc>
              <a:spcBef>
                <a:spcPts val="300"/>
              </a:spcBef>
              <a:spcAft>
                <a:spcPts val="800"/>
              </a:spcAft>
            </a:pPr>
            <a:r>
              <a:rPr lang="en-US" sz="2400" dirty="0">
                <a:solidFill>
                  <a:srgbClr val="000000"/>
                </a:solidFill>
                <a:effectLst/>
                <a:latin typeface="Times New Roman" panose="02020603050405020304" pitchFamily="18" charset="0"/>
                <a:ea typeface="Calibri" panose="020F0502020204030204" pitchFamily="34" charset="0"/>
              </a:rPr>
              <a:t>The problem is stated as:</a:t>
            </a:r>
          </a:p>
          <a:p>
            <a:pPr marL="0" marR="0" algn="just">
              <a:lnSpc>
                <a:spcPct val="107000"/>
              </a:lnSpc>
              <a:spcBef>
                <a:spcPts val="300"/>
              </a:spcBef>
              <a:spcAft>
                <a:spcPts val="800"/>
              </a:spcAft>
            </a:pPr>
            <a:r>
              <a:rPr lang="en-US" sz="2400" dirty="0">
                <a:solidFill>
                  <a:srgbClr val="000000"/>
                </a:solidFill>
                <a:effectLst/>
                <a:latin typeface="Times New Roman" panose="02020603050405020304" pitchFamily="18" charset="0"/>
                <a:ea typeface="Calibri" panose="020F0502020204030204" pitchFamily="34" charset="0"/>
              </a:rPr>
              <a:t>· Input: Given a Vietnamese post/comment on social networks.</a:t>
            </a:r>
          </a:p>
          <a:p>
            <a:pPr marL="0" marR="0" algn="just">
              <a:lnSpc>
                <a:spcPct val="107000"/>
              </a:lnSpc>
              <a:spcBef>
                <a:spcPts val="300"/>
              </a:spcBef>
              <a:spcAft>
                <a:spcPts val="800"/>
              </a:spcAft>
            </a:pPr>
            <a:r>
              <a:rPr lang="en-US" sz="2400" dirty="0">
                <a:solidFill>
                  <a:srgbClr val="000000"/>
                </a:solidFill>
                <a:effectLst/>
                <a:latin typeface="Times New Roman" panose="02020603050405020304" pitchFamily="18" charset="0"/>
                <a:ea typeface="Calibri" panose="020F0502020204030204" pitchFamily="34" charset="0"/>
              </a:rPr>
              <a:t>· Output: One of three labels (</a:t>
            </a:r>
            <a:r>
              <a:rPr lang="en-US" sz="2400" b="1" dirty="0">
                <a:solidFill>
                  <a:srgbClr val="FF0000"/>
                </a:solidFill>
                <a:effectLst/>
                <a:latin typeface="Times New Roman" panose="02020603050405020304" pitchFamily="18" charset="0"/>
                <a:ea typeface="Calibri" panose="020F0502020204030204" pitchFamily="34" charset="0"/>
              </a:rPr>
              <a:t>HATE</a:t>
            </a:r>
            <a:r>
              <a:rPr lang="en-US" sz="2400" dirty="0">
                <a:solidFill>
                  <a:srgbClr val="000000"/>
                </a:solidFill>
                <a:effectLst/>
                <a:latin typeface="Times New Roman" panose="02020603050405020304" pitchFamily="18" charset="0"/>
                <a:ea typeface="Calibri" panose="020F0502020204030204" pitchFamily="34" charset="0"/>
              </a:rPr>
              <a:t>, </a:t>
            </a:r>
            <a:r>
              <a:rPr lang="en-US" sz="2400" b="1" dirty="0">
                <a:solidFill>
                  <a:srgbClr val="FFC000"/>
                </a:solidFill>
                <a:effectLst/>
                <a:latin typeface="Times New Roman" panose="02020603050405020304" pitchFamily="18" charset="0"/>
                <a:ea typeface="Calibri" panose="020F0502020204030204" pitchFamily="34" charset="0"/>
              </a:rPr>
              <a:t>OFFENSIVE</a:t>
            </a:r>
            <a:r>
              <a:rPr lang="en-US" sz="2400" dirty="0">
                <a:solidFill>
                  <a:srgbClr val="000000"/>
                </a:solidFill>
                <a:effectLst/>
                <a:latin typeface="Times New Roman" panose="02020603050405020304" pitchFamily="18" charset="0"/>
                <a:ea typeface="Calibri" panose="020F0502020204030204" pitchFamily="34" charset="0"/>
              </a:rPr>
              <a:t>, or </a:t>
            </a:r>
            <a:r>
              <a:rPr lang="en-US" sz="2400" b="1" dirty="0">
                <a:solidFill>
                  <a:srgbClr val="00B050"/>
                </a:solidFill>
                <a:effectLst/>
                <a:latin typeface="Times New Roman" panose="02020603050405020304" pitchFamily="18" charset="0"/>
                <a:ea typeface="Calibri" panose="020F0502020204030204" pitchFamily="34" charset="0"/>
              </a:rPr>
              <a:t>CLEAN</a:t>
            </a:r>
            <a:r>
              <a:rPr lang="en-US" sz="2400" dirty="0">
                <a:solidFill>
                  <a:srgbClr val="000000"/>
                </a:solidFill>
                <a:effectLst/>
                <a:latin typeface="Times New Roman" panose="02020603050405020304" pitchFamily="18" charset="0"/>
                <a:ea typeface="Calibri" panose="020F0502020204030204" pitchFamily="34" charset="0"/>
              </a:rPr>
              <a:t>) which is predicted by our system.</a:t>
            </a:r>
          </a:p>
        </p:txBody>
      </p:sp>
    </p:spTree>
    <p:extLst>
      <p:ext uri="{BB962C8B-B14F-4D97-AF65-F5344CB8AC3E}">
        <p14:creationId xmlns:p14="http://schemas.microsoft.com/office/powerpoint/2010/main" val="40695627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129228-C348-0D16-11BB-BBE90DED2A77}"/>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1F1A5D75-0DDA-B6DF-ACEF-A84742BE2E85}"/>
              </a:ext>
            </a:extLst>
          </p:cNvPr>
          <p:cNvSpPr>
            <a:spLocks noGrp="1"/>
          </p:cNvSpPr>
          <p:nvPr>
            <p:ph type="sldNum" sz="quarter" idx="12"/>
          </p:nvPr>
        </p:nvSpPr>
        <p:spPr>
          <a:xfrm>
            <a:off x="6867383" y="6492878"/>
            <a:ext cx="2057400" cy="365125"/>
          </a:xfrm>
          <a:prstGeom prst="rect">
            <a:avLst/>
          </a:prstGeom>
        </p:spPr>
        <p:txBody>
          <a:bodyPr/>
          <a:lstStyle/>
          <a:p>
            <a:fld id="{9EA0BE3B-158A-4EDF-80DC-E394A0D1600F}" type="slidenum">
              <a:rPr lang="en-US" smtClean="0"/>
              <a:pPr/>
              <a:t>5</a:t>
            </a:fld>
            <a:endParaRPr lang="en-US"/>
          </a:p>
        </p:txBody>
      </p:sp>
      <p:sp>
        <p:nvSpPr>
          <p:cNvPr id="2" name="Title 1">
            <a:extLst>
              <a:ext uri="{FF2B5EF4-FFF2-40B4-BE49-F238E27FC236}">
                <a16:creationId xmlns:a16="http://schemas.microsoft.com/office/drawing/2014/main" id="{4892DFCA-FD49-BD56-FF95-156551CCFD35}"/>
              </a:ext>
            </a:extLst>
          </p:cNvPr>
          <p:cNvSpPr>
            <a:spLocks noGrp="1"/>
          </p:cNvSpPr>
          <p:nvPr>
            <p:ph type="title"/>
          </p:nvPr>
        </p:nvSpPr>
        <p:spPr>
          <a:xfrm>
            <a:off x="254052" y="112543"/>
            <a:ext cx="8635896" cy="436098"/>
          </a:xfrm>
          <a:prstGeom prst="rect">
            <a:avLst/>
          </a:prstGeom>
        </p:spPr>
        <p:txBody>
          <a:bodyPr/>
          <a:lstStyle/>
          <a:p>
            <a:r>
              <a:rPr lang="en-US" dirty="0"/>
              <a:t>Desired outcomes and obstacles</a:t>
            </a:r>
            <a:br>
              <a:rPr lang="en-US" dirty="0"/>
            </a:br>
            <a:endParaRPr lang="en-US" dirty="0"/>
          </a:p>
        </p:txBody>
      </p:sp>
      <p:sp>
        <p:nvSpPr>
          <p:cNvPr id="11" name="TextBox 10">
            <a:extLst>
              <a:ext uri="{FF2B5EF4-FFF2-40B4-BE49-F238E27FC236}">
                <a16:creationId xmlns:a16="http://schemas.microsoft.com/office/drawing/2014/main" id="{7646A67B-9A41-2933-59D7-BA6C49C04192}"/>
              </a:ext>
            </a:extLst>
          </p:cNvPr>
          <p:cNvSpPr txBox="1"/>
          <p:nvPr/>
        </p:nvSpPr>
        <p:spPr>
          <a:xfrm>
            <a:off x="254052" y="1306285"/>
            <a:ext cx="8162160" cy="806183"/>
          </a:xfrm>
          <a:prstGeom prst="rect">
            <a:avLst/>
          </a:prstGeom>
          <a:noFill/>
        </p:spPr>
        <p:txBody>
          <a:bodyPr wrap="square">
            <a:spAutoFit/>
          </a:bodyPr>
          <a:lstStyle/>
          <a:p>
            <a:pPr marL="0" marR="0" algn="just">
              <a:lnSpc>
                <a:spcPct val="107000"/>
              </a:lnSpc>
              <a:spcBef>
                <a:spcPts val="300"/>
              </a:spcBef>
              <a:spcAft>
                <a:spcPts val="800"/>
              </a:spcAft>
            </a:pPr>
            <a:r>
              <a:rPr lang="en-US" sz="1800" dirty="0">
                <a:solidFill>
                  <a:srgbClr val="000000"/>
                </a:solidFill>
                <a:effectLst/>
                <a:latin typeface="Times New Roman" panose="02020603050405020304" pitchFamily="18" charset="0"/>
                <a:ea typeface="Calibri" panose="020F0502020204030204" pitchFamily="34" charset="0"/>
              </a:rPr>
              <a:t>The table below shows several examples of this task:</a:t>
            </a:r>
          </a:p>
          <a:p>
            <a:pPr marL="0" marR="0" algn="just">
              <a:lnSpc>
                <a:spcPct val="107000"/>
              </a:lnSpc>
              <a:spcBef>
                <a:spcPts val="300"/>
              </a:spcBef>
              <a:spcAft>
                <a:spcPts val="800"/>
              </a:spcAft>
            </a:pPr>
            <a:endParaRPr lang="en-US" sz="1800" dirty="0">
              <a:solidFill>
                <a:srgbClr val="000000"/>
              </a:solidFill>
              <a:effectLst/>
              <a:latin typeface="Times New Roman" panose="02020603050405020304" pitchFamily="18" charset="0"/>
              <a:ea typeface="Calibri" panose="020F0502020204030204" pitchFamily="34" charset="0"/>
            </a:endParaRPr>
          </a:p>
        </p:txBody>
      </p:sp>
      <p:graphicFrame>
        <p:nvGraphicFramePr>
          <p:cNvPr id="3" name="Table 2">
            <a:extLst>
              <a:ext uri="{FF2B5EF4-FFF2-40B4-BE49-F238E27FC236}">
                <a16:creationId xmlns:a16="http://schemas.microsoft.com/office/drawing/2014/main" id="{43420722-53CF-EA28-8798-538B56A2F7EE}"/>
              </a:ext>
            </a:extLst>
          </p:cNvPr>
          <p:cNvGraphicFramePr>
            <a:graphicFrameLocks noGrp="1"/>
          </p:cNvGraphicFramePr>
          <p:nvPr>
            <p:extLst>
              <p:ext uri="{D42A27DB-BD31-4B8C-83A1-F6EECF244321}">
                <p14:modId xmlns:p14="http://schemas.microsoft.com/office/powerpoint/2010/main" val="2958437798"/>
              </p:ext>
            </p:extLst>
          </p:nvPr>
        </p:nvGraphicFramePr>
        <p:xfrm>
          <a:off x="490920" y="2207198"/>
          <a:ext cx="8162160" cy="3425130"/>
        </p:xfrm>
        <a:graphic>
          <a:graphicData uri="http://schemas.openxmlformats.org/drawingml/2006/table">
            <a:tbl>
              <a:tblPr firstRow="1" firstCol="1" bandRow="1">
                <a:tableStyleId>{5C22544A-7EE6-4342-B048-85BDC9FD1C3A}</a:tableStyleId>
              </a:tblPr>
              <a:tblGrid>
                <a:gridCol w="2720720">
                  <a:extLst>
                    <a:ext uri="{9D8B030D-6E8A-4147-A177-3AD203B41FA5}">
                      <a16:colId xmlns:a16="http://schemas.microsoft.com/office/drawing/2014/main" val="3461345507"/>
                    </a:ext>
                  </a:extLst>
                </a:gridCol>
                <a:gridCol w="2720720">
                  <a:extLst>
                    <a:ext uri="{9D8B030D-6E8A-4147-A177-3AD203B41FA5}">
                      <a16:colId xmlns:a16="http://schemas.microsoft.com/office/drawing/2014/main" val="474136324"/>
                    </a:ext>
                  </a:extLst>
                </a:gridCol>
                <a:gridCol w="2720720">
                  <a:extLst>
                    <a:ext uri="{9D8B030D-6E8A-4147-A177-3AD203B41FA5}">
                      <a16:colId xmlns:a16="http://schemas.microsoft.com/office/drawing/2014/main" val="914418468"/>
                    </a:ext>
                  </a:extLst>
                </a:gridCol>
              </a:tblGrid>
              <a:tr h="279793">
                <a:tc>
                  <a:txBody>
                    <a:bodyPr/>
                    <a:lstStyle/>
                    <a:p>
                      <a:pPr marL="0" marR="0" algn="just">
                        <a:lnSpc>
                          <a:spcPct val="107000"/>
                        </a:lnSpc>
                        <a:spcBef>
                          <a:spcPts val="300"/>
                        </a:spcBef>
                        <a:spcAft>
                          <a:spcPts val="800"/>
                        </a:spcAft>
                      </a:pPr>
                      <a:r>
                        <a:rPr lang="en-US" sz="1400">
                          <a:effectLst/>
                        </a:rPr>
                        <a:t>NO.</a:t>
                      </a:r>
                      <a:endParaRPr lang="en-US" sz="1300">
                        <a:solidFill>
                          <a:srgbClr val="000000"/>
                        </a:solidFill>
                        <a:effectLst/>
                        <a:latin typeface="Times New Roman" panose="02020603050405020304" pitchFamily="18" charset="0"/>
                        <a:ea typeface="Calibri" panose="020F0502020204030204" pitchFamily="34" charset="0"/>
                      </a:endParaRPr>
                    </a:p>
                  </a:txBody>
                  <a:tcPr marL="63500" marR="63500" marT="0" marB="0"/>
                </a:tc>
                <a:tc>
                  <a:txBody>
                    <a:bodyPr/>
                    <a:lstStyle/>
                    <a:p>
                      <a:pPr marL="0" marR="0" algn="just">
                        <a:lnSpc>
                          <a:spcPct val="107000"/>
                        </a:lnSpc>
                        <a:spcBef>
                          <a:spcPts val="300"/>
                        </a:spcBef>
                        <a:spcAft>
                          <a:spcPts val="800"/>
                        </a:spcAft>
                      </a:pPr>
                      <a:r>
                        <a:rPr lang="en-US" sz="1400">
                          <a:effectLst/>
                        </a:rPr>
                        <a:t>COMMENT/POST</a:t>
                      </a:r>
                      <a:endParaRPr lang="en-US" sz="1300">
                        <a:solidFill>
                          <a:srgbClr val="000000"/>
                        </a:solidFill>
                        <a:effectLst/>
                        <a:latin typeface="Times New Roman" panose="02020603050405020304" pitchFamily="18" charset="0"/>
                        <a:ea typeface="Calibri" panose="020F0502020204030204" pitchFamily="34" charset="0"/>
                      </a:endParaRPr>
                    </a:p>
                  </a:txBody>
                  <a:tcPr marL="63500" marR="63500" marT="0" marB="0"/>
                </a:tc>
                <a:tc>
                  <a:txBody>
                    <a:bodyPr/>
                    <a:lstStyle/>
                    <a:p>
                      <a:pPr marL="0" marR="0" algn="just">
                        <a:lnSpc>
                          <a:spcPct val="107000"/>
                        </a:lnSpc>
                        <a:spcBef>
                          <a:spcPts val="300"/>
                        </a:spcBef>
                        <a:spcAft>
                          <a:spcPts val="800"/>
                        </a:spcAft>
                      </a:pPr>
                      <a:r>
                        <a:rPr lang="en-US" sz="1400">
                          <a:effectLst/>
                        </a:rPr>
                        <a:t>LABEL</a:t>
                      </a:r>
                      <a:endParaRPr lang="en-US" sz="1300">
                        <a:solidFill>
                          <a:srgbClr val="000000"/>
                        </a:solidFill>
                        <a:effectLst/>
                        <a:latin typeface="Times New Roman" panose="02020603050405020304" pitchFamily="18" charset="0"/>
                        <a:ea typeface="Calibri" panose="020F0502020204030204" pitchFamily="34" charset="0"/>
                      </a:endParaRPr>
                    </a:p>
                  </a:txBody>
                  <a:tcPr marL="63500" marR="63500" marT="0" marB="0"/>
                </a:tc>
                <a:extLst>
                  <a:ext uri="{0D108BD9-81ED-4DB2-BD59-A6C34878D82A}">
                    <a16:rowId xmlns:a16="http://schemas.microsoft.com/office/drawing/2014/main" val="3213207846"/>
                  </a:ext>
                </a:extLst>
              </a:tr>
              <a:tr h="754164">
                <a:tc>
                  <a:txBody>
                    <a:bodyPr/>
                    <a:lstStyle/>
                    <a:p>
                      <a:pPr marL="0" marR="0" algn="just">
                        <a:lnSpc>
                          <a:spcPct val="107000"/>
                        </a:lnSpc>
                        <a:spcBef>
                          <a:spcPts val="300"/>
                        </a:spcBef>
                        <a:spcAft>
                          <a:spcPts val="800"/>
                        </a:spcAft>
                      </a:pPr>
                      <a:r>
                        <a:rPr lang="en-US" sz="1400">
                          <a:effectLst/>
                        </a:rPr>
                        <a:t> 1</a:t>
                      </a:r>
                      <a:endParaRPr lang="en-US" sz="1300">
                        <a:solidFill>
                          <a:srgbClr val="000000"/>
                        </a:solidFill>
                        <a:effectLst/>
                        <a:latin typeface="Times New Roman" panose="02020603050405020304" pitchFamily="18" charset="0"/>
                        <a:ea typeface="Calibri" panose="020F0502020204030204" pitchFamily="34" charset="0"/>
                      </a:endParaRPr>
                    </a:p>
                  </a:txBody>
                  <a:tcPr marL="63500" marR="63500" marT="0" marB="0"/>
                </a:tc>
                <a:tc>
                  <a:txBody>
                    <a:bodyPr/>
                    <a:lstStyle/>
                    <a:p>
                      <a:pPr marL="0" marR="0" algn="just">
                        <a:lnSpc>
                          <a:spcPct val="107000"/>
                        </a:lnSpc>
                        <a:spcBef>
                          <a:spcPts val="300"/>
                        </a:spcBef>
                        <a:spcAft>
                          <a:spcPts val="800"/>
                        </a:spcAft>
                      </a:pPr>
                      <a:r>
                        <a:rPr lang="en-US" sz="1400" dirty="0" err="1">
                          <a:effectLst/>
                        </a:rPr>
                        <a:t>mấy</a:t>
                      </a:r>
                      <a:r>
                        <a:rPr lang="en-US" sz="1400" dirty="0">
                          <a:effectLst/>
                        </a:rPr>
                        <a:t> </a:t>
                      </a:r>
                      <a:r>
                        <a:rPr lang="en-US" sz="1400" dirty="0" err="1">
                          <a:effectLst/>
                        </a:rPr>
                        <a:t>thằng</a:t>
                      </a:r>
                      <a:r>
                        <a:rPr lang="en-US" sz="1400" dirty="0">
                          <a:effectLst/>
                        </a:rPr>
                        <a:t> </a:t>
                      </a:r>
                      <a:r>
                        <a:rPr lang="en-US" sz="1400" dirty="0" err="1">
                          <a:effectLst/>
                        </a:rPr>
                        <a:t>ngu</a:t>
                      </a:r>
                      <a:r>
                        <a:rPr lang="en-US" sz="1400" dirty="0">
                          <a:effectLst/>
                        </a:rPr>
                        <a:t> </a:t>
                      </a:r>
                      <a:r>
                        <a:rPr lang="en-US" sz="1400" dirty="0" err="1">
                          <a:effectLst/>
                        </a:rPr>
                        <a:t>này</a:t>
                      </a:r>
                      <a:r>
                        <a:rPr lang="en-US" sz="1400" dirty="0">
                          <a:effectLst/>
                        </a:rPr>
                        <a:t> </a:t>
                      </a:r>
                      <a:r>
                        <a:rPr lang="en-US" sz="1400" dirty="0" err="1">
                          <a:effectLst/>
                        </a:rPr>
                        <a:t>cứ</a:t>
                      </a:r>
                      <a:r>
                        <a:rPr lang="en-US" sz="1400" dirty="0">
                          <a:effectLst/>
                        </a:rPr>
                        <a:t> </a:t>
                      </a:r>
                      <a:r>
                        <a:rPr lang="en-US" sz="1400" dirty="0" err="1">
                          <a:effectLst/>
                        </a:rPr>
                        <a:t>thích</a:t>
                      </a:r>
                      <a:r>
                        <a:rPr lang="en-US" sz="1400" dirty="0">
                          <a:effectLst/>
                        </a:rPr>
                        <a:t> </a:t>
                      </a:r>
                      <a:r>
                        <a:rPr lang="en-US" sz="1400" dirty="0" err="1">
                          <a:effectLst/>
                        </a:rPr>
                        <a:t>sủa</a:t>
                      </a:r>
                      <a:endParaRPr lang="en-US" sz="1300" dirty="0">
                        <a:effectLst/>
                      </a:endParaRPr>
                    </a:p>
                    <a:p>
                      <a:pPr marL="0" marR="0" algn="just">
                        <a:lnSpc>
                          <a:spcPct val="107000"/>
                        </a:lnSpc>
                        <a:spcBef>
                          <a:spcPts val="300"/>
                        </a:spcBef>
                        <a:spcAft>
                          <a:spcPts val="800"/>
                        </a:spcAft>
                      </a:pPr>
                      <a:r>
                        <a:rPr lang="en-US" sz="1400" dirty="0">
                          <a:effectLst/>
                        </a:rPr>
                        <a:t> </a:t>
                      </a:r>
                      <a:endParaRPr lang="en-US" sz="1300" dirty="0">
                        <a:solidFill>
                          <a:srgbClr val="000000"/>
                        </a:solidFill>
                        <a:effectLst/>
                        <a:latin typeface="Times New Roman" panose="02020603050405020304" pitchFamily="18" charset="0"/>
                        <a:ea typeface="Calibri" panose="020F0502020204030204" pitchFamily="34" charset="0"/>
                      </a:endParaRPr>
                    </a:p>
                  </a:txBody>
                  <a:tcPr marL="63500" marR="63500" marT="0" marB="0"/>
                </a:tc>
                <a:tc>
                  <a:txBody>
                    <a:bodyPr/>
                    <a:lstStyle/>
                    <a:p>
                      <a:pPr marL="0" marR="0" algn="just">
                        <a:lnSpc>
                          <a:spcPct val="107000"/>
                        </a:lnSpc>
                        <a:spcBef>
                          <a:spcPts val="300"/>
                        </a:spcBef>
                        <a:spcAft>
                          <a:spcPts val="800"/>
                        </a:spcAft>
                      </a:pPr>
                      <a:r>
                        <a:rPr lang="en-US" sz="1400">
                          <a:effectLst/>
                        </a:rPr>
                        <a:t>HATE (2)</a:t>
                      </a:r>
                      <a:endParaRPr lang="en-US" sz="1300">
                        <a:solidFill>
                          <a:srgbClr val="000000"/>
                        </a:solidFill>
                        <a:effectLst/>
                        <a:latin typeface="Times New Roman" panose="02020603050405020304" pitchFamily="18" charset="0"/>
                        <a:ea typeface="Calibri" panose="020F0502020204030204" pitchFamily="34" charset="0"/>
                      </a:endParaRPr>
                    </a:p>
                  </a:txBody>
                  <a:tcPr marL="63500" marR="63500" marT="0" marB="0"/>
                </a:tc>
                <a:extLst>
                  <a:ext uri="{0D108BD9-81ED-4DB2-BD59-A6C34878D82A}">
                    <a16:rowId xmlns:a16="http://schemas.microsoft.com/office/drawing/2014/main" val="32566105"/>
                  </a:ext>
                </a:extLst>
              </a:tr>
              <a:tr h="1342728">
                <a:tc>
                  <a:txBody>
                    <a:bodyPr/>
                    <a:lstStyle/>
                    <a:p>
                      <a:pPr marL="0" marR="0" algn="just">
                        <a:lnSpc>
                          <a:spcPct val="107000"/>
                        </a:lnSpc>
                        <a:spcBef>
                          <a:spcPts val="300"/>
                        </a:spcBef>
                        <a:spcAft>
                          <a:spcPts val="800"/>
                        </a:spcAft>
                      </a:pPr>
                      <a:r>
                        <a:rPr lang="en-US" sz="1400" dirty="0">
                          <a:effectLst/>
                        </a:rPr>
                        <a:t>2</a:t>
                      </a:r>
                      <a:endParaRPr lang="en-US" sz="1300" dirty="0">
                        <a:solidFill>
                          <a:srgbClr val="000000"/>
                        </a:solidFill>
                        <a:effectLst/>
                        <a:latin typeface="Times New Roman" panose="02020603050405020304" pitchFamily="18" charset="0"/>
                        <a:ea typeface="Calibri" panose="020F0502020204030204" pitchFamily="34" charset="0"/>
                      </a:endParaRPr>
                    </a:p>
                  </a:txBody>
                  <a:tcPr marL="63500" marR="63500" marT="0" marB="0"/>
                </a:tc>
                <a:tc>
                  <a:txBody>
                    <a:bodyPr/>
                    <a:lstStyle/>
                    <a:p>
                      <a:pPr marL="0" marR="0" algn="just">
                        <a:lnSpc>
                          <a:spcPct val="107000"/>
                        </a:lnSpc>
                        <a:spcBef>
                          <a:spcPts val="300"/>
                        </a:spcBef>
                        <a:spcAft>
                          <a:spcPts val="800"/>
                        </a:spcAft>
                      </a:pPr>
                      <a:r>
                        <a:rPr lang="en-US" sz="1400" dirty="0" err="1">
                          <a:effectLst/>
                        </a:rPr>
                        <a:t>buồn</a:t>
                      </a:r>
                      <a:r>
                        <a:rPr lang="en-US" sz="1400" dirty="0">
                          <a:effectLst/>
                        </a:rPr>
                        <a:t> </a:t>
                      </a:r>
                      <a:r>
                        <a:rPr lang="en-US" sz="1400" dirty="0" err="1">
                          <a:effectLst/>
                        </a:rPr>
                        <a:t>gì</a:t>
                      </a:r>
                      <a:r>
                        <a:rPr lang="en-US" sz="1400" dirty="0">
                          <a:effectLst/>
                        </a:rPr>
                        <a:t> </a:t>
                      </a:r>
                      <a:r>
                        <a:rPr lang="en-US" sz="1400" dirty="0" err="1">
                          <a:effectLst/>
                        </a:rPr>
                        <a:t>rồi</a:t>
                      </a:r>
                      <a:r>
                        <a:rPr lang="en-US" sz="1400" dirty="0">
                          <a:effectLst/>
                        </a:rPr>
                        <a:t> </a:t>
                      </a:r>
                      <a:r>
                        <a:rPr lang="en-US" sz="1400" dirty="0" err="1">
                          <a:effectLst/>
                        </a:rPr>
                        <a:t>cũng</a:t>
                      </a:r>
                      <a:r>
                        <a:rPr lang="en-US" sz="1400" dirty="0">
                          <a:effectLst/>
                        </a:rPr>
                        <a:t> qua </a:t>
                      </a:r>
                      <a:r>
                        <a:rPr lang="en-US" sz="1400" dirty="0" err="1">
                          <a:effectLst/>
                        </a:rPr>
                        <a:t>nhưng</a:t>
                      </a:r>
                      <a:r>
                        <a:rPr lang="en-US" sz="1400" dirty="0">
                          <a:effectLst/>
                        </a:rPr>
                        <a:t> </a:t>
                      </a:r>
                      <a:r>
                        <a:rPr lang="en-US" sz="1400" dirty="0" err="1">
                          <a:effectLst/>
                        </a:rPr>
                        <a:t>buồn_ngủ</a:t>
                      </a:r>
                      <a:r>
                        <a:rPr lang="en-US" sz="1400" dirty="0">
                          <a:effectLst/>
                        </a:rPr>
                        <a:t> </a:t>
                      </a:r>
                      <a:r>
                        <a:rPr lang="en-US" sz="1400" dirty="0" err="1">
                          <a:effectLst/>
                        </a:rPr>
                        <a:t>là</a:t>
                      </a:r>
                      <a:r>
                        <a:rPr lang="en-US" sz="1400" dirty="0">
                          <a:effectLst/>
                        </a:rPr>
                        <a:t> </a:t>
                      </a:r>
                      <a:r>
                        <a:rPr lang="en-US" sz="1400" dirty="0" err="1">
                          <a:effectLst/>
                        </a:rPr>
                        <a:t>ngày</a:t>
                      </a:r>
                      <a:r>
                        <a:rPr lang="en-US" sz="1400" dirty="0">
                          <a:effectLst/>
                        </a:rPr>
                        <a:t> </a:t>
                      </a:r>
                      <a:r>
                        <a:rPr lang="en-US" sz="1400" dirty="0" err="1">
                          <a:effectLst/>
                        </a:rPr>
                        <a:t>nào</a:t>
                      </a:r>
                      <a:r>
                        <a:rPr lang="en-US" sz="1400" dirty="0">
                          <a:effectLst/>
                        </a:rPr>
                        <a:t> </a:t>
                      </a:r>
                      <a:r>
                        <a:rPr lang="en-US" sz="1400" dirty="0" err="1">
                          <a:effectLst/>
                        </a:rPr>
                        <a:t>cũng</a:t>
                      </a:r>
                      <a:r>
                        <a:rPr lang="en-US" sz="1400" dirty="0">
                          <a:effectLst/>
                        </a:rPr>
                        <a:t> </a:t>
                      </a:r>
                      <a:r>
                        <a:rPr lang="en-US" sz="1400" dirty="0" err="1">
                          <a:effectLst/>
                        </a:rPr>
                        <a:t>bám</a:t>
                      </a:r>
                      <a:r>
                        <a:rPr lang="en-US" sz="1400" dirty="0">
                          <a:effectLst/>
                        </a:rPr>
                        <a:t> </a:t>
                      </a:r>
                      <a:r>
                        <a:rPr lang="en-US" sz="1400" dirty="0" err="1">
                          <a:effectLst/>
                        </a:rPr>
                        <a:t>đéo</a:t>
                      </a:r>
                      <a:r>
                        <a:rPr lang="en-US" sz="1400" dirty="0">
                          <a:effectLst/>
                        </a:rPr>
                        <a:t> </a:t>
                      </a:r>
                      <a:r>
                        <a:rPr lang="en-US" sz="1400" dirty="0" err="1">
                          <a:effectLst/>
                        </a:rPr>
                        <a:t>tha</a:t>
                      </a:r>
                      <a:r>
                        <a:rPr lang="en-US" sz="1400" dirty="0">
                          <a:effectLst/>
                        </a:rPr>
                        <a:t> </a:t>
                      </a:r>
                      <a:r>
                        <a:rPr lang="en-US" sz="1400" dirty="0" err="1">
                          <a:effectLst/>
                        </a:rPr>
                        <a:t>bạn</a:t>
                      </a:r>
                      <a:endParaRPr lang="en-US" sz="1300" dirty="0">
                        <a:effectLst/>
                      </a:endParaRPr>
                    </a:p>
                    <a:p>
                      <a:pPr marL="0" marR="0" algn="just">
                        <a:lnSpc>
                          <a:spcPct val="107000"/>
                        </a:lnSpc>
                        <a:spcBef>
                          <a:spcPts val="300"/>
                        </a:spcBef>
                        <a:spcAft>
                          <a:spcPts val="800"/>
                        </a:spcAft>
                      </a:pPr>
                      <a:r>
                        <a:rPr lang="en-US" sz="1400" dirty="0">
                          <a:effectLst/>
                        </a:rPr>
                        <a:t> </a:t>
                      </a:r>
                      <a:endParaRPr lang="en-US" sz="1300" dirty="0">
                        <a:solidFill>
                          <a:srgbClr val="000000"/>
                        </a:solidFill>
                        <a:effectLst/>
                        <a:latin typeface="Times New Roman" panose="02020603050405020304" pitchFamily="18" charset="0"/>
                        <a:ea typeface="Calibri" panose="020F0502020204030204" pitchFamily="34" charset="0"/>
                      </a:endParaRPr>
                    </a:p>
                  </a:txBody>
                  <a:tcPr marL="63500" marR="63500" marT="0" marB="0"/>
                </a:tc>
                <a:tc>
                  <a:txBody>
                    <a:bodyPr/>
                    <a:lstStyle/>
                    <a:p>
                      <a:pPr marL="0" marR="0" algn="just">
                        <a:lnSpc>
                          <a:spcPct val="107000"/>
                        </a:lnSpc>
                        <a:spcBef>
                          <a:spcPts val="300"/>
                        </a:spcBef>
                        <a:spcAft>
                          <a:spcPts val="800"/>
                        </a:spcAft>
                      </a:pPr>
                      <a:r>
                        <a:rPr lang="en-US" sz="1400">
                          <a:effectLst/>
                        </a:rPr>
                        <a:t>OFFENSIVE (1)</a:t>
                      </a:r>
                      <a:endParaRPr lang="en-US" sz="1300">
                        <a:solidFill>
                          <a:srgbClr val="000000"/>
                        </a:solidFill>
                        <a:effectLst/>
                        <a:latin typeface="Times New Roman" panose="02020603050405020304" pitchFamily="18" charset="0"/>
                        <a:ea typeface="Calibri" panose="020F0502020204030204" pitchFamily="34" charset="0"/>
                      </a:endParaRPr>
                    </a:p>
                  </a:txBody>
                  <a:tcPr marL="63500" marR="63500" marT="0" marB="0"/>
                </a:tc>
                <a:extLst>
                  <a:ext uri="{0D108BD9-81ED-4DB2-BD59-A6C34878D82A}">
                    <a16:rowId xmlns:a16="http://schemas.microsoft.com/office/drawing/2014/main" val="3993778964"/>
                  </a:ext>
                </a:extLst>
              </a:tr>
              <a:tr h="1048445">
                <a:tc>
                  <a:txBody>
                    <a:bodyPr/>
                    <a:lstStyle/>
                    <a:p>
                      <a:pPr marL="0" marR="0" algn="just">
                        <a:lnSpc>
                          <a:spcPct val="107000"/>
                        </a:lnSpc>
                        <a:spcBef>
                          <a:spcPts val="300"/>
                        </a:spcBef>
                        <a:spcAft>
                          <a:spcPts val="800"/>
                        </a:spcAft>
                      </a:pPr>
                      <a:r>
                        <a:rPr lang="en-US" sz="1400">
                          <a:effectLst/>
                        </a:rPr>
                        <a:t>3</a:t>
                      </a:r>
                      <a:endParaRPr lang="en-US" sz="1300">
                        <a:solidFill>
                          <a:srgbClr val="000000"/>
                        </a:solidFill>
                        <a:effectLst/>
                        <a:latin typeface="Times New Roman" panose="02020603050405020304" pitchFamily="18" charset="0"/>
                        <a:ea typeface="Calibri" panose="020F0502020204030204" pitchFamily="34" charset="0"/>
                      </a:endParaRPr>
                    </a:p>
                  </a:txBody>
                  <a:tcPr marL="63500" marR="63500" marT="0" marB="0"/>
                </a:tc>
                <a:tc>
                  <a:txBody>
                    <a:bodyPr/>
                    <a:lstStyle/>
                    <a:p>
                      <a:pPr marL="0" marR="0" algn="just">
                        <a:lnSpc>
                          <a:spcPct val="107000"/>
                        </a:lnSpc>
                        <a:spcBef>
                          <a:spcPts val="300"/>
                        </a:spcBef>
                        <a:spcAft>
                          <a:spcPts val="800"/>
                        </a:spcAft>
                      </a:pPr>
                      <a:r>
                        <a:rPr lang="en-US" sz="1400">
                          <a:effectLst/>
                        </a:rPr>
                        <a:t>quán này đâu_vậy em cho minh xin dia chỉ di</a:t>
                      </a:r>
                      <a:endParaRPr lang="en-US" sz="1300">
                        <a:effectLst/>
                      </a:endParaRPr>
                    </a:p>
                    <a:p>
                      <a:pPr marL="0" marR="0" algn="just">
                        <a:lnSpc>
                          <a:spcPct val="107000"/>
                        </a:lnSpc>
                        <a:spcBef>
                          <a:spcPts val="300"/>
                        </a:spcBef>
                        <a:spcAft>
                          <a:spcPts val="800"/>
                        </a:spcAft>
                      </a:pPr>
                      <a:r>
                        <a:rPr lang="en-US" sz="1400">
                          <a:effectLst/>
                        </a:rPr>
                        <a:t> </a:t>
                      </a:r>
                      <a:endParaRPr lang="en-US" sz="1300">
                        <a:solidFill>
                          <a:srgbClr val="000000"/>
                        </a:solidFill>
                        <a:effectLst/>
                        <a:latin typeface="Times New Roman" panose="02020603050405020304" pitchFamily="18" charset="0"/>
                        <a:ea typeface="Calibri" panose="020F0502020204030204" pitchFamily="34" charset="0"/>
                      </a:endParaRPr>
                    </a:p>
                  </a:txBody>
                  <a:tcPr marL="63500" marR="63500" marT="0" marB="0"/>
                </a:tc>
                <a:tc>
                  <a:txBody>
                    <a:bodyPr/>
                    <a:lstStyle/>
                    <a:p>
                      <a:pPr marL="0" marR="0" algn="just">
                        <a:lnSpc>
                          <a:spcPct val="107000"/>
                        </a:lnSpc>
                        <a:spcBef>
                          <a:spcPts val="300"/>
                        </a:spcBef>
                        <a:spcAft>
                          <a:spcPts val="800"/>
                        </a:spcAft>
                      </a:pPr>
                      <a:r>
                        <a:rPr lang="en-US" sz="1400" dirty="0">
                          <a:effectLst/>
                        </a:rPr>
                        <a:t>CLEAN (0)</a:t>
                      </a:r>
                      <a:endParaRPr lang="en-US" sz="1300" dirty="0">
                        <a:solidFill>
                          <a:srgbClr val="000000"/>
                        </a:solidFill>
                        <a:effectLst/>
                        <a:latin typeface="Times New Roman" panose="02020603050405020304" pitchFamily="18" charset="0"/>
                        <a:ea typeface="Calibri" panose="020F0502020204030204" pitchFamily="34" charset="0"/>
                      </a:endParaRPr>
                    </a:p>
                  </a:txBody>
                  <a:tcPr marL="63500" marR="63500" marT="0" marB="0"/>
                </a:tc>
                <a:extLst>
                  <a:ext uri="{0D108BD9-81ED-4DB2-BD59-A6C34878D82A}">
                    <a16:rowId xmlns:a16="http://schemas.microsoft.com/office/drawing/2014/main" val="893476191"/>
                  </a:ext>
                </a:extLst>
              </a:tr>
            </a:tbl>
          </a:graphicData>
        </a:graphic>
      </p:graphicFrame>
      <p:sp>
        <p:nvSpPr>
          <p:cNvPr id="4" name="Rectangle 1">
            <a:extLst>
              <a:ext uri="{FF2B5EF4-FFF2-40B4-BE49-F238E27FC236}">
                <a16:creationId xmlns:a16="http://schemas.microsoft.com/office/drawing/2014/main" id="{413F6177-0A0C-16A9-5D47-7313DC3DC1AD}"/>
              </a:ext>
            </a:extLst>
          </p:cNvPr>
          <p:cNvSpPr>
            <a:spLocks noChangeArrowheads="1"/>
          </p:cNvSpPr>
          <p:nvPr/>
        </p:nvSpPr>
        <p:spPr bwMode="auto">
          <a:xfrm>
            <a:off x="628650" y="2681288"/>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a:ln>
                  <a:noFill/>
                </a:ln>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683953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880BEA-AF25-8F63-D577-D437A292AC2D}"/>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654C7B16-AF86-DC4A-4DFD-0246AEA132B8}"/>
              </a:ext>
            </a:extLst>
          </p:cNvPr>
          <p:cNvSpPr>
            <a:spLocks noGrp="1"/>
          </p:cNvSpPr>
          <p:nvPr>
            <p:ph type="title"/>
          </p:nvPr>
        </p:nvSpPr>
        <p:spPr>
          <a:xfrm>
            <a:off x="3827250" y="3747378"/>
            <a:ext cx="4875003" cy="327074"/>
          </a:xfrm>
        </p:spPr>
        <p:txBody>
          <a:bodyPr lIns="68580" tIns="34290" rIns="68580" bIns="34290" anchor="t"/>
          <a:lstStyle/>
          <a:p>
            <a:pPr algn="ctr"/>
            <a:r>
              <a:rPr lang="en-US" sz="3600" dirty="0">
                <a:latin typeface="Lato"/>
                <a:ea typeface="Lato"/>
                <a:cs typeface="Lato"/>
              </a:rPr>
              <a:t>Related works</a:t>
            </a:r>
          </a:p>
        </p:txBody>
      </p:sp>
      <p:sp>
        <p:nvSpPr>
          <p:cNvPr id="4" name="Slide Number Placeholder 3">
            <a:extLst>
              <a:ext uri="{FF2B5EF4-FFF2-40B4-BE49-F238E27FC236}">
                <a16:creationId xmlns:a16="http://schemas.microsoft.com/office/drawing/2014/main" id="{54CBFB14-9018-955D-9D70-21DFF1C604E0}"/>
              </a:ext>
            </a:extLst>
          </p:cNvPr>
          <p:cNvSpPr>
            <a:spLocks noGrp="1"/>
          </p:cNvSpPr>
          <p:nvPr>
            <p:ph type="sldNum" sz="quarter" idx="12"/>
          </p:nvPr>
        </p:nvSpPr>
        <p:spPr/>
        <p:txBody>
          <a:bodyPr/>
          <a:lstStyle/>
          <a:p>
            <a:fld id="{9EA0BE3B-158A-4EDF-80DC-E394A0D1600F}" type="slidenum">
              <a:rPr lang="en-US" smtClean="0"/>
              <a:pPr/>
              <a:t>6</a:t>
            </a:fld>
            <a:endParaRPr lang="en-US"/>
          </a:p>
        </p:txBody>
      </p:sp>
      <p:sp>
        <p:nvSpPr>
          <p:cNvPr id="2" name="TextBox 1">
            <a:extLst>
              <a:ext uri="{FF2B5EF4-FFF2-40B4-BE49-F238E27FC236}">
                <a16:creationId xmlns:a16="http://schemas.microsoft.com/office/drawing/2014/main" id="{7BEE356C-8D11-BC71-68BC-1C84BC088E6B}"/>
              </a:ext>
            </a:extLst>
          </p:cNvPr>
          <p:cNvSpPr txBox="1"/>
          <p:nvPr/>
        </p:nvSpPr>
        <p:spPr>
          <a:xfrm>
            <a:off x="5653045" y="2587476"/>
            <a:ext cx="1223412" cy="1323439"/>
          </a:xfrm>
          <a:prstGeom prst="rect">
            <a:avLst/>
          </a:prstGeom>
          <a:noFill/>
        </p:spPr>
        <p:txBody>
          <a:bodyPr wrap="none" rtlCol="0">
            <a:spAutoFit/>
          </a:bodyPr>
          <a:lstStyle/>
          <a:p>
            <a:r>
              <a:rPr lang="en-US" sz="8000" dirty="0"/>
              <a:t>02</a:t>
            </a:r>
          </a:p>
        </p:txBody>
      </p:sp>
    </p:spTree>
    <p:extLst>
      <p:ext uri="{BB962C8B-B14F-4D97-AF65-F5344CB8AC3E}">
        <p14:creationId xmlns:p14="http://schemas.microsoft.com/office/powerpoint/2010/main" val="41811110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7</a:t>
            </a:fld>
            <a:endParaRPr lang="en-US" dirty="0"/>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a:lstStyle/>
          <a:p>
            <a:r>
              <a:rPr lang="en-US" dirty="0"/>
              <a:t>02. Related works</a:t>
            </a:r>
          </a:p>
        </p:txBody>
      </p:sp>
      <p:sp>
        <p:nvSpPr>
          <p:cNvPr id="9" name="Content Placeholder 8">
            <a:extLst>
              <a:ext uri="{FF2B5EF4-FFF2-40B4-BE49-F238E27FC236}">
                <a16:creationId xmlns:a16="http://schemas.microsoft.com/office/drawing/2014/main" id="{3255C887-5CB4-D217-9159-5889C1D9EBE2}"/>
              </a:ext>
            </a:extLst>
          </p:cNvPr>
          <p:cNvSpPr txBox="1">
            <a:spLocks noGrp="1"/>
          </p:cNvSpPr>
          <p:nvPr>
            <p:ph sz="quarter" idx="13"/>
          </p:nvPr>
        </p:nvSpPr>
        <p:spPr>
          <a:xfrm>
            <a:off x="111967" y="905068"/>
            <a:ext cx="8796829" cy="3468322"/>
          </a:xfrm>
          <a:prstGeom prst="rect">
            <a:avLst/>
          </a:prstGeom>
          <a:noFill/>
        </p:spPr>
        <p:txBody>
          <a:bodyPr wrap="square" rtlCol="0">
            <a:spAutoFit/>
          </a:bodyPr>
          <a:lstStyle/>
          <a:p>
            <a:pPr marL="0" indent="0" algn="ctr">
              <a:buNone/>
            </a:pPr>
            <a:r>
              <a:rPr lang="en-US" sz="1800" b="0" dirty="0">
                <a:solidFill>
                  <a:srgbClr val="000000"/>
                </a:solidFill>
                <a:effectLst/>
                <a:latin typeface="Times New Roman" panose="02020603050405020304" pitchFamily="18" charset="0"/>
              </a:rPr>
              <a:t>Enhancing Hate Speech Detection in Vietnamese With a Unified Text-to-Text Transformer Model (Deep-Learning</a:t>
            </a:r>
            <a:r>
              <a:rPr lang="en-US" sz="1800" b="1" dirty="0">
                <a:solidFill>
                  <a:srgbClr val="000000"/>
                </a:solidFill>
                <a:effectLst/>
                <a:latin typeface="Times New Roman" panose="02020603050405020304" pitchFamily="18" charset="0"/>
              </a:rPr>
              <a:t>)</a:t>
            </a:r>
          </a:p>
          <a:p>
            <a:pPr marL="0" indent="0" algn="ctr">
              <a:buNone/>
            </a:pPr>
            <a:r>
              <a:rPr lang="en-US" sz="1800" u="sng" dirty="0">
                <a:solidFill>
                  <a:srgbClr val="000000"/>
                </a:solidFill>
                <a:effectLst/>
                <a:latin typeface="Times New Roman" panose="02020603050405020304" pitchFamily="18" charset="0"/>
                <a:ea typeface="Calibri" panose="020F0502020204030204" pitchFamily="34" charset="0"/>
                <a:hlinkClick r:id="rId2"/>
              </a:rPr>
              <a:t>https://www.researchgate.net/publication/380820655_ViHateT5_Enhancing_Hate_Speech_Detection_in_Vietnamese_With_A_Unified_Text-to-Text_Transformer_Model</a:t>
            </a:r>
            <a:endParaRPr lang="en-US" sz="1800" dirty="0">
              <a:solidFill>
                <a:srgbClr val="000000"/>
              </a:solidFill>
              <a:effectLst/>
              <a:latin typeface="Times New Roman" panose="02020603050405020304" pitchFamily="18" charset="0"/>
              <a:ea typeface="Calibri" panose="020F0502020204030204" pitchFamily="34" charset="0"/>
            </a:endParaRPr>
          </a:p>
          <a:p>
            <a:pPr marL="0" marR="0" algn="just">
              <a:lnSpc>
                <a:spcPct val="107000"/>
              </a:lnSpc>
              <a:spcBef>
                <a:spcPts val="300"/>
              </a:spcBef>
              <a:spcAft>
                <a:spcPts val="800"/>
              </a:spcAft>
            </a:pPr>
            <a:r>
              <a:rPr lang="en-US" sz="1800" dirty="0">
                <a:solidFill>
                  <a:srgbClr val="000000"/>
                </a:solidFill>
                <a:effectLst/>
                <a:latin typeface="Times New Roman" panose="02020603050405020304" pitchFamily="18" charset="0"/>
                <a:ea typeface="Calibri" panose="020F0502020204030204" pitchFamily="34" charset="0"/>
              </a:rPr>
              <a:t>This article does not focus on constructing a prediction model but rather on methodologies for the creation of pre-training data, the pre-training techniques utilized, and the fine-tuning procedures undertaken to assemble the unified VIHATET5 model.</a:t>
            </a:r>
          </a:p>
          <a:p>
            <a:pPr marL="0" indent="0" algn="just">
              <a:lnSpc>
                <a:spcPct val="107000"/>
              </a:lnSpc>
              <a:spcBef>
                <a:spcPts val="300"/>
              </a:spcBef>
              <a:spcAft>
                <a:spcPts val="800"/>
              </a:spcAft>
              <a:buNone/>
            </a:pPr>
            <a:r>
              <a:rPr lang="en-US" sz="1800" b="1" dirty="0">
                <a:solidFill>
                  <a:srgbClr val="000000"/>
                </a:solidFill>
                <a:effectLst/>
                <a:latin typeface="Times New Roman" panose="02020603050405020304" pitchFamily="18" charset="0"/>
              </a:rPr>
              <a:t>1.Automated Pre-training Data Creation:</a:t>
            </a:r>
          </a:p>
          <a:p>
            <a:pPr marL="0" marR="0" algn="just">
              <a:lnSpc>
                <a:spcPct val="107000"/>
              </a:lnSpc>
              <a:spcBef>
                <a:spcPts val="300"/>
              </a:spcBef>
              <a:spcAft>
                <a:spcPts val="800"/>
              </a:spcAft>
            </a:pPr>
            <a:endParaRPr lang="en-US" sz="1800" dirty="0">
              <a:solidFill>
                <a:srgbClr val="000000"/>
              </a:solidFill>
              <a:latin typeface="Times New Roman" panose="02020603050405020304" pitchFamily="18" charset="0"/>
              <a:ea typeface="Calibri" panose="020F0502020204030204" pitchFamily="34" charset="0"/>
            </a:endParaRPr>
          </a:p>
          <a:p>
            <a:pPr marL="0" marR="0" algn="just">
              <a:lnSpc>
                <a:spcPct val="107000"/>
              </a:lnSpc>
              <a:spcBef>
                <a:spcPts val="300"/>
              </a:spcBef>
              <a:spcAft>
                <a:spcPts val="800"/>
              </a:spcAft>
            </a:pPr>
            <a:endParaRPr lang="en-US" sz="2000" dirty="0">
              <a:solidFill>
                <a:srgbClr val="000000"/>
              </a:solidFill>
              <a:effectLst/>
              <a:latin typeface="Times New Roman" panose="02020603050405020304" pitchFamily="18" charset="0"/>
              <a:ea typeface="Calibri" panose="020F0502020204030204" pitchFamily="34" charset="0"/>
            </a:endParaRPr>
          </a:p>
        </p:txBody>
      </p:sp>
      <p:pic>
        <p:nvPicPr>
          <p:cNvPr id="14" name="Picture 13" descr="A diagram of data processing&#10;&#10;Description automatically generated">
            <a:extLst>
              <a:ext uri="{FF2B5EF4-FFF2-40B4-BE49-F238E27FC236}">
                <a16:creationId xmlns:a16="http://schemas.microsoft.com/office/drawing/2014/main" id="{5601443C-B373-2665-F33E-A933505C44C3}"/>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35077" y="3596216"/>
            <a:ext cx="5400040" cy="2303780"/>
          </a:xfrm>
          <a:prstGeom prst="rect">
            <a:avLst/>
          </a:prstGeom>
          <a:noFill/>
          <a:ln>
            <a:noFill/>
          </a:ln>
        </p:spPr>
      </p:pic>
    </p:spTree>
    <p:extLst>
      <p:ext uri="{BB962C8B-B14F-4D97-AF65-F5344CB8AC3E}">
        <p14:creationId xmlns:p14="http://schemas.microsoft.com/office/powerpoint/2010/main" val="2923640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FBAC82-7E8D-4848-8016-009733F26756}"/>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847CA7C-3EAC-CB43-8A56-AAC6210BEC9D}"/>
              </a:ext>
            </a:extLst>
          </p:cNvPr>
          <p:cNvSpPr>
            <a:spLocks noGrp="1"/>
          </p:cNvSpPr>
          <p:nvPr>
            <p:ph type="sldNum" sz="quarter" idx="12"/>
          </p:nvPr>
        </p:nvSpPr>
        <p:spPr/>
        <p:txBody>
          <a:bodyPr/>
          <a:lstStyle/>
          <a:p>
            <a:fld id="{9EA0BE3B-158A-4EDF-80DC-E394A0D1600F}" type="slidenum">
              <a:rPr lang="en-US" smtClean="0"/>
              <a:pPr/>
              <a:t>8</a:t>
            </a:fld>
            <a:endParaRPr lang="en-US" dirty="0"/>
          </a:p>
        </p:txBody>
      </p:sp>
      <p:sp>
        <p:nvSpPr>
          <p:cNvPr id="3" name="Title 2">
            <a:extLst>
              <a:ext uri="{FF2B5EF4-FFF2-40B4-BE49-F238E27FC236}">
                <a16:creationId xmlns:a16="http://schemas.microsoft.com/office/drawing/2014/main" id="{6387FA1D-633C-280E-28F4-F264954DAF9C}"/>
              </a:ext>
            </a:extLst>
          </p:cNvPr>
          <p:cNvSpPr>
            <a:spLocks noGrp="1"/>
          </p:cNvSpPr>
          <p:nvPr>
            <p:ph type="title"/>
          </p:nvPr>
        </p:nvSpPr>
        <p:spPr/>
        <p:txBody>
          <a:bodyPr/>
          <a:lstStyle/>
          <a:p>
            <a:r>
              <a:rPr lang="en-US" dirty="0"/>
              <a:t>02. Related works</a:t>
            </a:r>
          </a:p>
        </p:txBody>
      </p:sp>
      <p:sp>
        <p:nvSpPr>
          <p:cNvPr id="4" name="Content Placeholder 3">
            <a:extLst>
              <a:ext uri="{FF2B5EF4-FFF2-40B4-BE49-F238E27FC236}">
                <a16:creationId xmlns:a16="http://schemas.microsoft.com/office/drawing/2014/main" id="{FC7C4F03-4C12-2528-DA24-F637E8C9438B}"/>
              </a:ext>
            </a:extLst>
          </p:cNvPr>
          <p:cNvSpPr>
            <a:spLocks noGrp="1"/>
          </p:cNvSpPr>
          <p:nvPr>
            <p:ph sz="quarter" idx="13"/>
          </p:nvPr>
        </p:nvSpPr>
        <p:spPr>
          <a:xfrm>
            <a:off x="235077" y="841248"/>
            <a:ext cx="8367748" cy="4757120"/>
          </a:xfrm>
        </p:spPr>
        <p:txBody>
          <a:bodyPr/>
          <a:lstStyle/>
          <a:p>
            <a:pPr marL="0" indent="0">
              <a:buNone/>
            </a:pPr>
            <a:r>
              <a:rPr lang="en-US" sz="1800" b="1" dirty="0">
                <a:effectLst/>
                <a:latin typeface="Times New Roman" panose="02020603050405020304" pitchFamily="18" charset="0"/>
                <a:ea typeface="Calibri" panose="020F0502020204030204" pitchFamily="34" charset="0"/>
              </a:rPr>
              <a:t>2.</a:t>
            </a:r>
            <a:r>
              <a:rPr lang="en-US" sz="2000" b="1" dirty="0">
                <a:effectLst/>
                <a:latin typeface="Times New Roman" panose="02020603050405020304" pitchFamily="18" charset="0"/>
                <a:ea typeface="Calibri" panose="020F0502020204030204" pitchFamily="34" charset="0"/>
              </a:rPr>
              <a:t>Model Pre-training:</a:t>
            </a:r>
          </a:p>
          <a:p>
            <a:pPr marL="0" marR="0" algn="just">
              <a:lnSpc>
                <a:spcPct val="107000"/>
              </a:lnSpc>
              <a:spcBef>
                <a:spcPts val="300"/>
              </a:spcBef>
              <a:spcAft>
                <a:spcPts val="800"/>
              </a:spcAft>
            </a:pPr>
            <a:r>
              <a:rPr lang="en-US" sz="2000" dirty="0">
                <a:solidFill>
                  <a:srgbClr val="000000"/>
                </a:solidFill>
                <a:effectLst/>
                <a:latin typeface="Times New Roman" panose="02020603050405020304" pitchFamily="18" charset="0"/>
                <a:ea typeface="Calibri" panose="020F0502020204030204" pitchFamily="34" charset="0"/>
              </a:rPr>
              <a:t>The constructed dataset is employed as the pre-training dataset, comprising samples extracted from real-life comments.</a:t>
            </a:r>
          </a:p>
          <a:p>
            <a:pPr marL="0" marR="0" indent="0" algn="just">
              <a:lnSpc>
                <a:spcPct val="110000"/>
              </a:lnSpc>
              <a:spcBef>
                <a:spcPts val="600"/>
              </a:spcBef>
              <a:buNone/>
            </a:pPr>
            <a:r>
              <a:rPr lang="en-US" sz="2000" b="1" dirty="0">
                <a:solidFill>
                  <a:srgbClr val="000000"/>
                </a:solidFill>
                <a:effectLst/>
                <a:latin typeface="Times New Roman" panose="02020603050405020304" pitchFamily="18" charset="0"/>
              </a:rPr>
              <a:t>3.Model Fine-tuning:</a:t>
            </a:r>
          </a:p>
          <a:p>
            <a:pPr marL="0" marR="0" algn="just">
              <a:lnSpc>
                <a:spcPct val="107000"/>
              </a:lnSpc>
              <a:spcBef>
                <a:spcPts val="300"/>
              </a:spcBef>
              <a:spcAft>
                <a:spcPts val="800"/>
              </a:spcAft>
            </a:pPr>
            <a:r>
              <a:rPr lang="en-US" sz="2000" dirty="0">
                <a:solidFill>
                  <a:srgbClr val="000000"/>
                </a:solidFill>
                <a:effectLst/>
                <a:latin typeface="Times New Roman" panose="02020603050405020304" pitchFamily="18" charset="0"/>
                <a:ea typeface="Calibri" panose="020F0502020204030204" pitchFamily="34" charset="0"/>
              </a:rPr>
              <a:t>To evaluate the trained model, we proceed to fine tune the pre-trained VIHATET5 on various hate speech-based datasets such as Hate Speech Detection (</a:t>
            </a:r>
            <a:r>
              <a:rPr lang="en-US" sz="2000" dirty="0" err="1">
                <a:solidFill>
                  <a:srgbClr val="000000"/>
                </a:solidFill>
                <a:effectLst/>
                <a:latin typeface="Times New Roman" panose="02020603050405020304" pitchFamily="18" charset="0"/>
                <a:ea typeface="Calibri" panose="020F0502020204030204" pitchFamily="34" charset="0"/>
              </a:rPr>
              <a:t>ViHSD</a:t>
            </a:r>
            <a:r>
              <a:rPr lang="en-US" sz="2000" dirty="0">
                <a:solidFill>
                  <a:srgbClr val="000000"/>
                </a:solidFill>
                <a:effectLst/>
                <a:latin typeface="Times New Roman" panose="02020603050405020304" pitchFamily="18" charset="0"/>
                <a:ea typeface="Calibri" panose="020F0502020204030204" pitchFamily="34" charset="0"/>
              </a:rPr>
              <a:t>), Toxic Speech Detection (</a:t>
            </a:r>
            <a:r>
              <a:rPr lang="en-US" sz="2000" dirty="0" err="1">
                <a:solidFill>
                  <a:srgbClr val="000000"/>
                </a:solidFill>
                <a:effectLst/>
                <a:latin typeface="Times New Roman" panose="02020603050405020304" pitchFamily="18" charset="0"/>
                <a:ea typeface="Calibri" panose="020F0502020204030204" pitchFamily="34" charset="0"/>
              </a:rPr>
              <a:t>ViCTSD</a:t>
            </a:r>
            <a:r>
              <a:rPr lang="en-US" sz="2000" dirty="0">
                <a:solidFill>
                  <a:srgbClr val="000000"/>
                </a:solidFill>
                <a:effectLst/>
                <a:latin typeface="Times New Roman" panose="02020603050405020304" pitchFamily="18" charset="0"/>
                <a:ea typeface="Calibri" panose="020F0502020204030204" pitchFamily="34" charset="0"/>
              </a:rPr>
              <a:t>) and  Hate Spans Detection (</a:t>
            </a:r>
            <a:r>
              <a:rPr lang="en-US" sz="2000" dirty="0" err="1">
                <a:solidFill>
                  <a:srgbClr val="000000"/>
                </a:solidFill>
                <a:effectLst/>
                <a:latin typeface="Times New Roman" panose="02020603050405020304" pitchFamily="18" charset="0"/>
                <a:ea typeface="Calibri" panose="020F0502020204030204" pitchFamily="34" charset="0"/>
              </a:rPr>
              <a:t>ViHOS</a:t>
            </a:r>
            <a:r>
              <a:rPr lang="en-US" sz="2000" dirty="0">
                <a:solidFill>
                  <a:srgbClr val="000000"/>
                </a:solidFill>
                <a:effectLst/>
                <a:latin typeface="Times New Roman" panose="02020603050405020304" pitchFamily="18" charset="0"/>
                <a:ea typeface="Calibri" panose="020F0502020204030204" pitchFamily="34" charset="0"/>
              </a:rPr>
              <a:t>).</a:t>
            </a:r>
            <a:r>
              <a:rPr lang="en-US" sz="2000" b="1" dirty="0">
                <a:effectLst/>
                <a:latin typeface="Times New Roman" panose="02020603050405020304" pitchFamily="18" charset="0"/>
                <a:ea typeface="Calibri" panose="020F0502020204030204" pitchFamily="34" charset="0"/>
              </a:rPr>
              <a:t> </a:t>
            </a:r>
          </a:p>
          <a:p>
            <a:pPr marL="0" indent="0">
              <a:buNone/>
            </a:pPr>
            <a:endParaRPr lang="en-US" sz="2400" b="1" dirty="0"/>
          </a:p>
        </p:txBody>
      </p:sp>
    </p:spTree>
    <p:extLst>
      <p:ext uri="{BB962C8B-B14F-4D97-AF65-F5344CB8AC3E}">
        <p14:creationId xmlns:p14="http://schemas.microsoft.com/office/powerpoint/2010/main" val="23189146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E40056-D433-04E4-C01E-EB0BE7BB5F10}"/>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CD630F5-47B6-EC43-FF91-4B32A36491D8}"/>
              </a:ext>
            </a:extLst>
          </p:cNvPr>
          <p:cNvSpPr>
            <a:spLocks noGrp="1"/>
          </p:cNvSpPr>
          <p:nvPr>
            <p:ph type="sldNum" sz="quarter" idx="12"/>
          </p:nvPr>
        </p:nvSpPr>
        <p:spPr/>
        <p:txBody>
          <a:bodyPr/>
          <a:lstStyle/>
          <a:p>
            <a:fld id="{9EA0BE3B-158A-4EDF-80DC-E394A0D1600F}" type="slidenum">
              <a:rPr lang="en-US" smtClean="0"/>
              <a:pPr/>
              <a:t>9</a:t>
            </a:fld>
            <a:endParaRPr lang="en-US" dirty="0"/>
          </a:p>
        </p:txBody>
      </p:sp>
      <p:sp>
        <p:nvSpPr>
          <p:cNvPr id="3" name="Title 2">
            <a:extLst>
              <a:ext uri="{FF2B5EF4-FFF2-40B4-BE49-F238E27FC236}">
                <a16:creationId xmlns:a16="http://schemas.microsoft.com/office/drawing/2014/main" id="{E482EE69-36AC-9FB8-507F-71A77632A7E0}"/>
              </a:ext>
            </a:extLst>
          </p:cNvPr>
          <p:cNvSpPr>
            <a:spLocks noGrp="1"/>
          </p:cNvSpPr>
          <p:nvPr>
            <p:ph type="title"/>
          </p:nvPr>
        </p:nvSpPr>
        <p:spPr/>
        <p:txBody>
          <a:bodyPr/>
          <a:lstStyle/>
          <a:p>
            <a:r>
              <a:rPr lang="en-US" dirty="0"/>
              <a:t>02. Related works</a:t>
            </a:r>
          </a:p>
        </p:txBody>
      </p:sp>
      <p:sp>
        <p:nvSpPr>
          <p:cNvPr id="4" name="Content Placeholder 3">
            <a:extLst>
              <a:ext uri="{FF2B5EF4-FFF2-40B4-BE49-F238E27FC236}">
                <a16:creationId xmlns:a16="http://schemas.microsoft.com/office/drawing/2014/main" id="{767AE209-4CE9-DF09-2FE9-787C71BBB726}"/>
              </a:ext>
            </a:extLst>
          </p:cNvPr>
          <p:cNvSpPr>
            <a:spLocks noGrp="1"/>
          </p:cNvSpPr>
          <p:nvPr>
            <p:ph sz="quarter" idx="13"/>
          </p:nvPr>
        </p:nvSpPr>
        <p:spPr>
          <a:xfrm>
            <a:off x="235077" y="841248"/>
            <a:ext cx="8367748" cy="4757120"/>
          </a:xfrm>
        </p:spPr>
        <p:txBody>
          <a:bodyPr/>
          <a:lstStyle/>
          <a:p>
            <a:pPr marL="0" marR="0" indent="0" algn="just">
              <a:lnSpc>
                <a:spcPct val="107000"/>
              </a:lnSpc>
              <a:spcBef>
                <a:spcPts val="300"/>
              </a:spcBef>
              <a:spcAft>
                <a:spcPts val="800"/>
              </a:spcAft>
              <a:buNone/>
            </a:pPr>
            <a:r>
              <a:rPr lang="en-US" sz="1800" b="1" dirty="0">
                <a:solidFill>
                  <a:srgbClr val="000000"/>
                </a:solidFill>
                <a:effectLst/>
                <a:latin typeface="Times New Roman" panose="02020603050405020304" pitchFamily="18" charset="0"/>
                <a:ea typeface="Calibri" panose="020F0502020204030204" pitchFamily="34" charset="0"/>
              </a:rPr>
              <a:t>4 Model setup:</a:t>
            </a:r>
            <a:endParaRPr lang="en-US" sz="1800" dirty="0">
              <a:solidFill>
                <a:srgbClr val="000000"/>
              </a:solidFill>
              <a:effectLst/>
              <a:latin typeface="Times New Roman" panose="02020603050405020304" pitchFamily="18" charset="0"/>
              <a:ea typeface="Calibri" panose="020F0502020204030204" pitchFamily="34" charset="0"/>
            </a:endParaRPr>
          </a:p>
          <a:p>
            <a:pPr marL="0" marR="0" algn="just">
              <a:lnSpc>
                <a:spcPct val="107000"/>
              </a:lnSpc>
              <a:spcBef>
                <a:spcPts val="300"/>
              </a:spcBef>
              <a:spcAft>
                <a:spcPts val="800"/>
              </a:spcAft>
            </a:pPr>
            <a:r>
              <a:rPr lang="en-US" sz="1800" dirty="0">
                <a:solidFill>
                  <a:srgbClr val="000000"/>
                </a:solidFill>
                <a:effectLst/>
                <a:latin typeface="Times New Roman" panose="02020603050405020304" pitchFamily="18" charset="0"/>
                <a:ea typeface="Calibri" panose="020F0502020204030204" pitchFamily="34" charset="0"/>
              </a:rPr>
              <a:t> </a:t>
            </a:r>
            <a:r>
              <a:rPr lang="en-US" sz="2000" dirty="0">
                <a:solidFill>
                  <a:srgbClr val="000000"/>
                </a:solidFill>
                <a:effectLst/>
                <a:latin typeface="Times New Roman" panose="02020603050405020304" pitchFamily="18" charset="0"/>
                <a:ea typeface="Calibri" panose="020F0502020204030204" pitchFamily="34" charset="0"/>
              </a:rPr>
              <a:t>We would follow the original pre-training strategy outlined for the T5 model (Raffel et al., 2023) to pre train our VIHATET5. Both training and validation are conducted with a batch size of 128. The pre training process is executed over 20 epochs, employing the Adam optimizer with a lower learning rate set at 5e-3. Additionally, a weight decay of 0.001 is applied, with the initial 2,000 steps designated for warm-up during training. In the fine-tuning phase, we would maintain uniform settings for all BERT-based baseline models across specific tasks. Similarly, the same model settings are applied to T5-based models. </a:t>
            </a:r>
            <a:endParaRPr lang="en-US" sz="2000" b="1" dirty="0"/>
          </a:p>
        </p:txBody>
      </p:sp>
    </p:spTree>
    <p:extLst>
      <p:ext uri="{BB962C8B-B14F-4D97-AF65-F5344CB8AC3E}">
        <p14:creationId xmlns:p14="http://schemas.microsoft.com/office/powerpoint/2010/main" val="161629909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490</TotalTime>
  <Words>1743</Words>
  <Application>Microsoft Office PowerPoint</Application>
  <PresentationFormat>On-screen Show (4:3)</PresentationFormat>
  <Paragraphs>152</Paragraphs>
  <Slides>29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29</vt:i4>
      </vt:variant>
    </vt:vector>
  </HeadingPairs>
  <TitlesOfParts>
    <vt:vector size="36" baseType="lpstr">
      <vt:lpstr>Arial</vt:lpstr>
      <vt:lpstr>Calibri</vt:lpstr>
      <vt:lpstr>Courier New</vt:lpstr>
      <vt:lpstr>Lato</vt:lpstr>
      <vt:lpstr>Symbol</vt:lpstr>
      <vt:lpstr>Times New Roman</vt:lpstr>
      <vt:lpstr>Office Theme</vt:lpstr>
      <vt:lpstr>PowerPoint Presentation</vt:lpstr>
      <vt:lpstr>Introduction</vt:lpstr>
      <vt:lpstr>01. Introduction </vt:lpstr>
      <vt:lpstr>Desired outcomes and obstacles </vt:lpstr>
      <vt:lpstr>Desired outcomes and obstacles </vt:lpstr>
      <vt:lpstr>Related works</vt:lpstr>
      <vt:lpstr>02. Related works</vt:lpstr>
      <vt:lpstr>02. Related works</vt:lpstr>
      <vt:lpstr>02. Related works</vt:lpstr>
      <vt:lpstr>02. Related works</vt:lpstr>
      <vt:lpstr>02. Related works</vt:lpstr>
      <vt:lpstr>02. Related works</vt:lpstr>
      <vt:lpstr>Implementation using Bi-LSTM-CNN</vt:lpstr>
      <vt:lpstr>3. Implementation using Bi-LSTM-CNN</vt:lpstr>
      <vt:lpstr>3. Implementation using Bi-LSTM-CNN</vt:lpstr>
      <vt:lpstr>3. Implementation using Bi-LSTM-CNN</vt:lpstr>
      <vt:lpstr>3. Implementation using Bi-LSTM-CNN</vt:lpstr>
      <vt:lpstr>3. Implementation using Bi-LSTM-CNN</vt:lpstr>
      <vt:lpstr>3. Implementation using Bi-LSTM-CNN</vt:lpstr>
      <vt:lpstr>3. Implementation using Bi-LSTM-CNN</vt:lpstr>
      <vt:lpstr>Experiments</vt:lpstr>
      <vt:lpstr>4.Experiments</vt:lpstr>
      <vt:lpstr>4.Experiments</vt:lpstr>
      <vt:lpstr>4.Experiments</vt:lpstr>
      <vt:lpstr>4.Experiments</vt:lpstr>
      <vt:lpstr>Conclusion</vt:lpstr>
      <vt:lpstr>5.Conclusion</vt:lpstr>
      <vt:lpstr>5.Conclusion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Phong TT &amp; QTTH</dc:creator>
  <cp:lastModifiedBy>Dinh Quang Hien 20224281</cp:lastModifiedBy>
  <cp:revision>30</cp:revision>
  <dcterms:created xsi:type="dcterms:W3CDTF">2021-05-28T04:32:29Z</dcterms:created>
  <dcterms:modified xsi:type="dcterms:W3CDTF">2025-01-14T07:51:14Z</dcterms:modified>
</cp:coreProperties>
</file>

<file path=docProps/thumbnail.jpeg>
</file>